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8" r:id="rId2"/>
    <p:sldId id="256" r:id="rId3"/>
    <p:sldId id="279" r:id="rId4"/>
    <p:sldId id="280" r:id="rId5"/>
    <p:sldId id="310" r:id="rId6"/>
    <p:sldId id="289" r:id="rId7"/>
    <p:sldId id="284" r:id="rId8"/>
    <p:sldId id="285" r:id="rId9"/>
    <p:sldId id="286" r:id="rId10"/>
    <p:sldId id="290" r:id="rId11"/>
    <p:sldId id="291" r:id="rId12"/>
    <p:sldId id="288" r:id="rId13"/>
    <p:sldId id="283" r:id="rId14"/>
    <p:sldId id="306" r:id="rId15"/>
    <p:sldId id="292" r:id="rId16"/>
    <p:sldId id="293" r:id="rId17"/>
    <p:sldId id="313" r:id="rId18"/>
    <p:sldId id="307" r:id="rId19"/>
    <p:sldId id="308" r:id="rId20"/>
    <p:sldId id="294" r:id="rId21"/>
    <p:sldId id="298" r:id="rId22"/>
    <p:sldId id="295" r:id="rId23"/>
    <p:sldId id="296" r:id="rId24"/>
    <p:sldId id="311" r:id="rId25"/>
    <p:sldId id="312" r:id="rId26"/>
    <p:sldId id="315" r:id="rId27"/>
    <p:sldId id="314" r:id="rId28"/>
    <p:sldId id="316" r:id="rId29"/>
    <p:sldId id="317" r:id="rId30"/>
    <p:sldId id="318" r:id="rId31"/>
    <p:sldId id="319" r:id="rId32"/>
    <p:sldId id="320" r:id="rId33"/>
    <p:sldId id="321" r:id="rId34"/>
    <p:sldId id="282" r:id="rId35"/>
    <p:sldId id="322" r:id="rId36"/>
    <p:sldId id="323" r:id="rId37"/>
  </p:sldIdLst>
  <p:sldSz cx="12192000" cy="6858000"/>
  <p:notesSz cx="6858000" cy="9144000"/>
  <p:embeddedFontLst>
    <p:embeddedFont>
      <p:font typeface="나눔스퀘어" panose="020B0600000101010101" pitchFamily="50" charset="-127"/>
      <p:regular r:id="rId39"/>
    </p:embeddedFont>
    <p:embeddedFont>
      <p:font typeface="나눔스퀘어 Bold" panose="020B0600000101010101" pitchFamily="50" charset="-127"/>
      <p:bold r:id="rId40"/>
    </p:embeddedFont>
    <p:embeddedFont>
      <p:font typeface="나눔스퀘어 Light" panose="020B0600000101010101" pitchFamily="50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2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E69A9A"/>
    <a:srgbClr val="F2CACA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55FAC-E82E-4D9F-B3BD-10396E8D9970}" v="4704" dt="2020-12-16T15:03:55.301"/>
    <p1510:client id="{381E5FEC-F7FA-7F45-91E3-E8F660C55355}" v="593" dt="2020-12-16T16:45:46.674"/>
    <p1510:client id="{9E8E2712-A42D-4FED-818F-4879B6771A9E}" v="9627" dt="2020-12-16T17:24:48.090"/>
    <p1510:client id="{AE05A791-0D2D-4E2C-99C0-965D95E5F130}" v="4" dt="2020-12-16T15:07:15.582"/>
    <p1510:client id="{C4A9D5A0-1559-7647-A164-D14F528656A3}" v="1267" dt="2020-12-16T16:08:58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6" y="828"/>
      </p:cViewPr>
      <p:guideLst>
        <p:guide orient="horz" pos="1026"/>
        <p:guide pos="347"/>
        <p:guide orient="horz" pos="2183"/>
        <p:guide pos="3840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6FDCC-1EA1-4B0A-80AB-4980975296A6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F7B39-3516-47A0-BBCF-7ED11AF46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4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96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설명</a:t>
            </a:r>
            <a:r>
              <a:rPr kumimoji="1" lang="en-US" altLang="ko-KR"/>
              <a:t>: IntelliJ</a:t>
            </a:r>
            <a:r>
              <a:rPr kumimoji="1" lang="ko-KR" altLang="en-US"/>
              <a:t>에 있는 터미널을 이용하여 </a:t>
            </a:r>
            <a:r>
              <a:rPr kumimoji="1" lang="en-US" altLang="ko-KR"/>
              <a:t>git</a:t>
            </a:r>
            <a:r>
              <a:rPr kumimoji="1" lang="ko-KR" altLang="en-US"/>
              <a:t>을 사용하고</a:t>
            </a:r>
            <a:r>
              <a:rPr kumimoji="1" lang="en-US" altLang="ko-KR"/>
              <a:t>,</a:t>
            </a:r>
            <a:r>
              <a:rPr kumimoji="1" lang="ko-KR" altLang="en-US"/>
              <a:t> 또한 </a:t>
            </a:r>
            <a:r>
              <a:rPr kumimoji="1" lang="en-US" altLang="ko-KR"/>
              <a:t>git</a:t>
            </a:r>
            <a:r>
              <a:rPr kumimoji="1" lang="ko-KR" altLang="en-US"/>
              <a:t> 호스팅 사이트인 </a:t>
            </a:r>
            <a:r>
              <a:rPr kumimoji="1" lang="en-US" altLang="ko-KR"/>
              <a:t>GitHub</a:t>
            </a:r>
            <a:r>
              <a:rPr kumimoji="1" lang="ko-KR" altLang="en-US"/>
              <a:t>와 연동하여 작업을 진행하였다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Branch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master, develop, feature, release, hotfix, bugfix</a:t>
            </a:r>
            <a:r>
              <a:rPr kumimoji="1" lang="ko-KR" altLang="en-US"/>
              <a:t>로 나누어 작업했습니다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334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 branch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hotfix branch</a:t>
            </a:r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때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 request </a:t>
            </a:r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작성해서 진행하였습니다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 request</a:t>
            </a:r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작성할 때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reviewer</a:t>
            </a:r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지정하고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지정된 사람은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 request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</a:t>
            </a:r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작성하였습니다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61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설명</a:t>
            </a:r>
            <a:r>
              <a:rPr kumimoji="1" lang="en-US" altLang="ko-KR"/>
              <a:t>: </a:t>
            </a:r>
            <a:r>
              <a:rPr lang="en" altLang="ko-Kore-KR"/>
              <a:t>release </a:t>
            </a:r>
            <a:r>
              <a:rPr lang="ko-KR" altLang="en-US"/>
              <a:t>한 버전에서 버그가 발생할 시</a:t>
            </a:r>
            <a:r>
              <a:rPr lang="en-US" altLang="ko-KR"/>
              <a:t>, </a:t>
            </a:r>
            <a:r>
              <a:rPr lang="en" altLang="ko-Kore-KR"/>
              <a:t>Jira</a:t>
            </a:r>
            <a:r>
              <a:rPr lang="ko-KR" altLang="en-US"/>
              <a:t>에 새로운 </a:t>
            </a:r>
            <a:r>
              <a:rPr lang="en" altLang="ko-Kore-KR"/>
              <a:t>issue</a:t>
            </a:r>
            <a:r>
              <a:rPr lang="ko-KR" altLang="en-US" err="1"/>
              <a:t>를</a:t>
            </a:r>
            <a:r>
              <a:rPr lang="ko-KR" altLang="en-US"/>
              <a:t> 만들어 개발자에게 알리고</a:t>
            </a:r>
            <a:r>
              <a:rPr lang="en-US" altLang="ko-KR"/>
              <a:t>, </a:t>
            </a:r>
            <a:r>
              <a:rPr lang="en" altLang="ko-Kore-KR"/>
              <a:t>master branch</a:t>
            </a:r>
            <a:r>
              <a:rPr lang="ko-KR" altLang="en-US"/>
              <a:t>에서 </a:t>
            </a:r>
            <a:r>
              <a:rPr lang="en" altLang="ko-Kore-KR"/>
              <a:t>hotfix branch</a:t>
            </a:r>
            <a:r>
              <a:rPr lang="ko-KR" altLang="en-US" err="1"/>
              <a:t>를</a:t>
            </a:r>
            <a:r>
              <a:rPr lang="ko-KR" altLang="en-US"/>
              <a:t> 분기하여 버그를 수정하고 다시 </a:t>
            </a:r>
            <a:r>
              <a:rPr lang="en" altLang="ko-Kore-KR"/>
              <a:t>pull request</a:t>
            </a:r>
            <a:r>
              <a:rPr lang="ko-KR" altLang="en-US" err="1"/>
              <a:t>를</a:t>
            </a:r>
            <a:r>
              <a:rPr lang="ko-KR" altLang="en-US"/>
              <a:t> 진행하였습니다</a:t>
            </a:r>
            <a:r>
              <a:rPr lang="en-US" altLang="ko-KR"/>
              <a:t>. </a:t>
            </a:r>
            <a:r>
              <a:rPr lang="ko-KR" altLang="en-US"/>
              <a:t>이렇게 고친 </a:t>
            </a:r>
            <a:r>
              <a:rPr lang="en" altLang="ko-Kore-KR"/>
              <a:t>release</a:t>
            </a:r>
            <a:r>
              <a:rPr lang="ko-KR" altLang="en-US"/>
              <a:t>는 </a:t>
            </a:r>
            <a:r>
              <a:rPr lang="en-US" altLang="ko-KR"/>
              <a:t>3</a:t>
            </a:r>
            <a:r>
              <a:rPr lang="ko-KR" altLang="en-US"/>
              <a:t>번째 자릿수를 늘려 업데이트 합니다</a:t>
            </a:r>
            <a:r>
              <a:rPr lang="en-US" altLang="ko-KR"/>
              <a:t>.   </a:t>
            </a:r>
            <a:r>
              <a:rPr kumimoji="1" lang="en-US" altLang="ko-KR"/>
              <a:t>.</a:t>
            </a:r>
            <a:r>
              <a:rPr kumimoji="1" lang="ko-KR" altLang="en-US"/>
              <a:t>  </a:t>
            </a:r>
            <a:r>
              <a:rPr kumimoji="1" lang="en-US" altLang="ko-KR"/>
              <a:t>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464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6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설명</a:t>
            </a:r>
            <a:r>
              <a:rPr kumimoji="1" lang="en-US" altLang="ko-KR"/>
              <a:t>: </a:t>
            </a:r>
            <a:r>
              <a:rPr lang="en" altLang="ko-Kore-KR"/>
              <a:t>git</a:t>
            </a:r>
            <a:r>
              <a:rPr lang="ko-KR" altLang="en-US"/>
              <a:t>을 사용하여 </a:t>
            </a:r>
            <a:r>
              <a:rPr lang="en" altLang="ko-Kore-KR"/>
              <a:t>tag</a:t>
            </a:r>
            <a:r>
              <a:rPr lang="ko-KR" altLang="en-US" err="1"/>
              <a:t>를</a:t>
            </a:r>
            <a:r>
              <a:rPr lang="ko-KR" altLang="en-US"/>
              <a:t> 작성하고 이를 사용하여 </a:t>
            </a:r>
            <a:r>
              <a:rPr lang="en" altLang="ko-Kore-KR"/>
              <a:t>GitHub</a:t>
            </a:r>
            <a:r>
              <a:rPr lang="ko-KR" altLang="en-US"/>
              <a:t>에서 </a:t>
            </a:r>
            <a:r>
              <a:rPr lang="en" altLang="ko-Kore-KR"/>
              <a:t>release </a:t>
            </a:r>
            <a:r>
              <a:rPr lang="ko-KR" altLang="en-US"/>
              <a:t>버전 관리를 진행하였습니다</a:t>
            </a:r>
            <a:r>
              <a:rPr lang="en-US" altLang="ko-KR"/>
              <a:t>. </a:t>
            </a:r>
            <a:r>
              <a:rPr lang="ko-KR" altLang="en-US"/>
              <a:t>예시와 같이 배포한 버전에서 버그가 발생한 경우 </a:t>
            </a:r>
            <a:r>
              <a:rPr lang="en" altLang="ko-Kore-KR"/>
              <a:t>Hotfix branch</a:t>
            </a:r>
            <a:r>
              <a:rPr lang="ko-KR" altLang="en-US" err="1"/>
              <a:t>를</a:t>
            </a:r>
            <a:r>
              <a:rPr lang="ko-KR" altLang="en-US"/>
              <a:t> 분기하여 디버깅을 진행하고 앞서 언급한 방법대로 버전 관리를 하였습니다</a:t>
            </a:r>
            <a:r>
              <a:rPr lang="en-US" altLang="ko-KR"/>
              <a:t>.</a:t>
            </a:r>
            <a:endParaRPr kumimoji="1" lang="en-US" altLang="ko-KR"/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485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설명 </a:t>
            </a:r>
            <a:r>
              <a:rPr kumimoji="1" lang="en-US" altLang="ko-Kore-KR"/>
              <a:t>: </a:t>
            </a:r>
            <a:r>
              <a:rPr kumimoji="1" lang="en-US" altLang="ko-KR"/>
              <a:t>setting</a:t>
            </a:r>
            <a:r>
              <a:rPr kumimoji="1" lang="ko-KR" altLang="en-US"/>
              <a:t>에 들어가면</a:t>
            </a:r>
            <a:r>
              <a:rPr kumimoji="1" lang="en-US" altLang="ko-KR"/>
              <a:t>, </a:t>
            </a:r>
            <a:r>
              <a:rPr kumimoji="1" lang="ko-KR" altLang="en-US"/>
              <a:t>난이도에 대한 게임 설정을 할 수 있습니다</a:t>
            </a:r>
            <a:r>
              <a:rPr kumimoji="1" lang="en-US" altLang="ko-KR"/>
              <a:t>.</a:t>
            </a:r>
            <a:r>
              <a:rPr kumimoji="1" lang="ko-KR" altLang="en-US"/>
              <a:t> 난이도는 이지</a:t>
            </a:r>
            <a:r>
              <a:rPr kumimoji="1" lang="en-US" altLang="ko-KR"/>
              <a:t>, </a:t>
            </a:r>
            <a:r>
              <a:rPr kumimoji="1" lang="ko-KR" altLang="en-US" err="1"/>
              <a:t>노멀</a:t>
            </a:r>
            <a:r>
              <a:rPr kumimoji="1" lang="en-US" altLang="ko-KR"/>
              <a:t>, </a:t>
            </a:r>
            <a:r>
              <a:rPr kumimoji="1" lang="ko-KR" altLang="en-US"/>
              <a:t>하드</a:t>
            </a:r>
            <a:r>
              <a:rPr kumimoji="1" lang="en-US" altLang="ko-KR"/>
              <a:t>, </a:t>
            </a:r>
            <a:r>
              <a:rPr kumimoji="1" lang="ko-KR" altLang="en-US"/>
              <a:t>엑스트라 하드로 구성해서 플레이어는 자신의 실력에 맞게 게임을 즐길 수 있습니다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35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설명</a:t>
            </a:r>
            <a:r>
              <a:rPr kumimoji="1" lang="en-US" altLang="ko-KR" dirty="0"/>
              <a:t>: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싱글플레이를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진행할 지 멀티 플레이를 진행할 지 정할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 플레이어에서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플레이어는 좌우 방향키로 이동하고 스페이스 또는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윗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방향키로 공격합니다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플레이어는 보조 방향키로 많이 쓰이는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키로 이동하고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키로 공격합니다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플레이어와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플레이어로 나눠서 기록되고 더 점수가 높은 플레이어가 승리합니다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점수가 동일하다면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판정됩니다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점수 기록은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scores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등록될 수 있는 모든 플레이어를 등록할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40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설명</a:t>
            </a:r>
            <a:r>
              <a:rPr kumimoji="1" lang="en-US" altLang="ko-KR"/>
              <a:t>: </a:t>
            </a:r>
            <a:r>
              <a:rPr kumimoji="1" lang="ko-KR" altLang="en-US"/>
              <a:t>난이도 및 플레이어 모드에 따라 점수가 기록된 것을 확인할 수 있습니다</a:t>
            </a:r>
            <a:r>
              <a:rPr kumimoji="1" lang="en-US" altLang="ko-KR"/>
              <a:t>.</a:t>
            </a:r>
            <a:r>
              <a:rPr kumimoji="1" lang="ko-KR" altLang="en-US"/>
              <a:t> 방향키를 통해 난이도 및 플레이어 모드를 바꿔서 볼 수 있습니다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4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설명 </a:t>
            </a:r>
            <a:r>
              <a:rPr kumimoji="1" lang="en-US" altLang="ko-Kore-KR"/>
              <a:t>: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플레이어가 보고 있는 모드와 난이도에 따른 점수 기록에서 </a:t>
            </a:r>
            <a:r>
              <a:rPr lang="en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키를 누르면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영역의 현재까지 저장되었던 점수들을 삭제할 수 있습니다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15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32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78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4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914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4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31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설명</a:t>
            </a:r>
            <a:r>
              <a:rPr kumimoji="1" lang="en-US" altLang="ko-KR" dirty="0"/>
              <a:t>: </a:t>
            </a:r>
            <a:r>
              <a:rPr lang="en" altLang="ko-Kore-KR" dirty="0"/>
              <a:t>IntelliJ</a:t>
            </a:r>
            <a:r>
              <a:rPr lang="ko-KR" altLang="en-US" dirty="0"/>
              <a:t>의 경우 다양한 </a:t>
            </a:r>
            <a:r>
              <a:rPr lang="en" altLang="ko-Kore-KR" dirty="0"/>
              <a:t>plugin</a:t>
            </a:r>
            <a:r>
              <a:rPr lang="ko-KR" altLang="en-US" dirty="0"/>
              <a:t>을 제공하는데</a:t>
            </a:r>
            <a:r>
              <a:rPr lang="en-US" altLang="ko-KR" dirty="0"/>
              <a:t>, </a:t>
            </a:r>
            <a:r>
              <a:rPr lang="ko-KR" altLang="en-US" dirty="0"/>
              <a:t>그 중 </a:t>
            </a:r>
            <a:r>
              <a:rPr lang="en" altLang="ko-Kore-KR" dirty="0"/>
              <a:t>pmd</a:t>
            </a:r>
            <a:r>
              <a:rPr lang="ko-KR" altLang="en-US" dirty="0" err="1"/>
              <a:t>를</a:t>
            </a:r>
            <a:r>
              <a:rPr lang="ko-KR" altLang="en-US" dirty="0"/>
              <a:t> 사용하여 품질 관리를 진행하였습니다</a:t>
            </a:r>
            <a:r>
              <a:rPr lang="en-US" altLang="ko-KR" dirty="0"/>
              <a:t>. </a:t>
            </a:r>
            <a:r>
              <a:rPr lang="ko-KR" altLang="en-US" dirty="0"/>
              <a:t>테스팅을 통해 코드 스타일의 품질 관련 문제점을 파악하고 대표적으로 코드 스타일을 수정하였습니다</a:t>
            </a:r>
            <a:r>
              <a:rPr lang="en-US" altLang="ko-KR" dirty="0"/>
              <a:t>. </a:t>
            </a:r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en" altLang="ko-Kore-KR" dirty="0"/>
              <a:t>pmd</a:t>
            </a:r>
            <a:r>
              <a:rPr lang="ko-KR" altLang="en-US" dirty="0"/>
              <a:t>에서 코드 스타일의 문제점을 해결한 것을 확인할 수 있습니다</a:t>
            </a:r>
            <a:r>
              <a:rPr lang="en-US" altLang="ko-KR" dirty="0"/>
              <a:t>.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2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설명</a:t>
            </a:r>
            <a:r>
              <a:rPr kumimoji="1" lang="en-US" altLang="ko-KR"/>
              <a:t>: </a:t>
            </a:r>
            <a:r>
              <a:rPr lang="ko-KR" altLang="en-US"/>
              <a:t>추가적으로 </a:t>
            </a:r>
            <a:r>
              <a:rPr lang="en" altLang="ko-Kore-KR"/>
              <a:t>PMD</a:t>
            </a:r>
            <a:r>
              <a:rPr lang="ko-KR" altLang="en-US"/>
              <a:t>뿐만 아니라 </a:t>
            </a:r>
            <a:r>
              <a:rPr lang="en" altLang="ko-Kore-KR" err="1"/>
              <a:t>checkStyle</a:t>
            </a:r>
            <a:r>
              <a:rPr lang="en" altLang="ko-Kore-KR"/>
              <a:t>, </a:t>
            </a:r>
            <a:r>
              <a:rPr lang="en" altLang="ko-Kore-KR" err="1"/>
              <a:t>findbugs</a:t>
            </a:r>
            <a:r>
              <a:rPr lang="ko-KR" altLang="en-US"/>
              <a:t>와 같은 기능까지 지원하는 </a:t>
            </a:r>
            <a:r>
              <a:rPr lang="en" altLang="ko-Kore-KR" err="1"/>
              <a:t>QAPlug</a:t>
            </a:r>
            <a:r>
              <a:rPr lang="en" altLang="ko-Kore-KR"/>
              <a:t> </a:t>
            </a:r>
            <a:r>
              <a:rPr lang="ko-KR" altLang="en-US" err="1"/>
              <a:t>플러그인을</a:t>
            </a:r>
            <a:r>
              <a:rPr lang="ko-KR" altLang="en-US"/>
              <a:t> 사용하여 앞서 사용한 </a:t>
            </a:r>
            <a:r>
              <a:rPr lang="en" altLang="ko-Kore-KR"/>
              <a:t>PMD</a:t>
            </a:r>
            <a:r>
              <a:rPr lang="ko-KR" altLang="en-US"/>
              <a:t>가 알려주지 않는 코드 스타일까지 잡아주었습니다</a:t>
            </a:r>
            <a:r>
              <a:rPr lang="en-US" altLang="ko-KR"/>
              <a:t>. </a:t>
            </a:r>
            <a:r>
              <a:rPr lang="ko-KR" altLang="en-US"/>
              <a:t>예시와 같이 불필요한 세미콜론까지 해결하여 보완하였습니다</a:t>
            </a:r>
            <a:r>
              <a:rPr lang="en-US" altLang="ko-KR"/>
              <a:t>. 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8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설명</a:t>
            </a:r>
            <a:r>
              <a:rPr kumimoji="1" lang="en-US" altLang="ko-KR"/>
              <a:t>:</a:t>
            </a:r>
            <a:r>
              <a:rPr kumimoji="1" lang="ko-KR" altLang="en-US"/>
              <a:t> 또한</a:t>
            </a:r>
            <a:r>
              <a:rPr kumimoji="1" lang="en-US" altLang="ko-KR"/>
              <a:t> IntelliJ</a:t>
            </a:r>
            <a:r>
              <a:rPr kumimoji="1" lang="ko-KR" altLang="en-US"/>
              <a:t>는 </a:t>
            </a:r>
            <a:r>
              <a:rPr kumimoji="1" lang="en-US" altLang="ko-KR"/>
              <a:t>Emma</a:t>
            </a:r>
            <a:r>
              <a:rPr kumimoji="1" lang="ko-KR" altLang="en-US" err="1"/>
              <a:t>를</a:t>
            </a:r>
            <a:r>
              <a:rPr kumimoji="1" lang="ko-KR" altLang="en-US"/>
              <a:t> 자체적으로 지원하기 때문에 </a:t>
            </a:r>
            <a:r>
              <a:rPr kumimoji="1" lang="en-US" altLang="ko-KR"/>
              <a:t>Coverage</a:t>
            </a:r>
            <a:r>
              <a:rPr kumimoji="1" lang="ko-KR" altLang="en-US" err="1"/>
              <a:t>를</a:t>
            </a:r>
            <a:r>
              <a:rPr kumimoji="1" lang="ko-KR" altLang="en-US"/>
              <a:t> 실행하고 임의로 게임을 진행한 후</a:t>
            </a:r>
            <a:r>
              <a:rPr kumimoji="1" lang="en-US" altLang="ko-KR"/>
              <a:t>,</a:t>
            </a:r>
            <a:r>
              <a:rPr kumimoji="1" lang="ko-KR" altLang="en-US"/>
              <a:t> 그 결과를 수치로 확인할 수 있습니다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F7B39-3516-47A0-BBCF-7ED11AF460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17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36C3C-C1CA-4026-AF85-A937B5BC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F9DFFD-0F1B-4977-8B5B-D25E79F007CC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C6FD3-8585-46C4-89E9-AC0DD28B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err="1"/>
              <a:t>Softwarw</a:t>
            </a:r>
            <a:r>
              <a:rPr lang="en-US" altLang="ko-KR"/>
              <a:t> Develop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23B6B-F858-4ABD-A429-7EE7B273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D97189-19AF-45E3-B3F6-F6659FCBE3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9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15D166-7385-4985-9357-939132BA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F9DFFD-0F1B-4977-8B5B-D25E79F007CC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3B3573-0322-4CEC-94FA-A6C107A9A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Softwarw Develop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8F504-2EEB-4155-9CF7-A041115A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D97189-19AF-45E3-B3F6-F6659FCBE3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0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F2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725639-CD8A-4C1A-8391-EAB0F5DC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DFFD-0F1B-4977-8B5B-D25E79F007CC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731696-7F99-4472-BEDC-5207F316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Softwarw Develop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BA4CF-C046-4852-87B0-4D17BC18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97189-19AF-45E3-B3F6-F6659FCBE3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1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40C309-572C-4AF0-BC38-F57046119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63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fld id="{0EF9DFFD-0F1B-4977-8B5B-D25E79F007CC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4A0B0F-AED4-45A8-A037-E36459951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63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en-US" altLang="ko-KR" err="1"/>
              <a:t>Softwarw</a:t>
            </a:r>
            <a:r>
              <a:rPr lang="en-US" altLang="ko-KR"/>
              <a:t> Develop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EB43C-9B52-465C-8659-247CAB9F7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63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fld id="{2CD97189-19AF-45E3-B3F6-F6659FCBE3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8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orient="horz" pos="232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A137951-2B33-407D-A977-E42292826449}"/>
              </a:ext>
            </a:extLst>
          </p:cNvPr>
          <p:cNvSpPr/>
          <p:nvPr/>
        </p:nvSpPr>
        <p:spPr>
          <a:xfrm>
            <a:off x="379712" y="378597"/>
            <a:ext cx="11440813" cy="6111103"/>
          </a:xfrm>
          <a:prstGeom prst="rect">
            <a:avLst/>
          </a:prstGeom>
          <a:noFill/>
          <a:ln w="3810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503DE-E335-41C9-999D-62025E34C03F}"/>
              </a:ext>
            </a:extLst>
          </p:cNvPr>
          <p:cNvSpPr txBox="1"/>
          <p:nvPr/>
        </p:nvSpPr>
        <p:spPr>
          <a:xfrm>
            <a:off x="5304694" y="2863505"/>
            <a:ext cx="1582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Software Develop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A7E6D-B715-4F25-B6B0-DAB6591686B9}"/>
              </a:ext>
            </a:extLst>
          </p:cNvPr>
          <p:cNvSpPr txBox="1"/>
          <p:nvPr/>
        </p:nvSpPr>
        <p:spPr>
          <a:xfrm>
            <a:off x="4742938" y="2996569"/>
            <a:ext cx="2706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Best Practice</a:t>
            </a:r>
            <a:endParaRPr lang="ko-KR" altLang="en-US" sz="3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CDE7659-4DF3-4F76-91B6-AC809DF64447}"/>
              </a:ext>
            </a:extLst>
          </p:cNvPr>
          <p:cNvSpPr/>
          <p:nvPr/>
        </p:nvSpPr>
        <p:spPr>
          <a:xfrm>
            <a:off x="5404022" y="3507202"/>
            <a:ext cx="1383957" cy="362465"/>
          </a:xfrm>
          <a:prstGeom prst="roundRect">
            <a:avLst>
              <a:gd name="adj" fmla="val 50000"/>
            </a:avLst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START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65364-B563-410A-BFB0-7DFAAF1CD13C}"/>
              </a:ext>
            </a:extLst>
          </p:cNvPr>
          <p:cNvSpPr txBox="1"/>
          <p:nvPr/>
        </p:nvSpPr>
        <p:spPr>
          <a:xfrm>
            <a:off x="10799476" y="6202404"/>
            <a:ext cx="108266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F2CACA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team. </a:t>
            </a:r>
            <a:r>
              <a:rPr lang="ko-KR" altLang="en-US" sz="1200">
                <a:solidFill>
                  <a:srgbClr val="F2CACA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김혜원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3FB5A-7336-4843-9D51-C03D603FC0F5}"/>
              </a:ext>
            </a:extLst>
          </p:cNvPr>
          <p:cNvSpPr txBox="1"/>
          <p:nvPr/>
        </p:nvSpPr>
        <p:spPr>
          <a:xfrm>
            <a:off x="150488" y="6258868"/>
            <a:ext cx="1536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Member</a:t>
            </a:r>
            <a:endParaRPr lang="ko-KR" altLang="en-US" sz="9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AD3A-D531-4590-B3F0-C4834C48170D}"/>
              </a:ext>
            </a:extLst>
          </p:cNvPr>
          <p:cNvSpPr txBox="1"/>
          <p:nvPr/>
        </p:nvSpPr>
        <p:spPr>
          <a:xfrm>
            <a:off x="1453998" y="6270452"/>
            <a:ext cx="857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2019095414</a:t>
            </a:r>
            <a:endParaRPr lang="ko-KR" altLang="en-US" sz="9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4F39C-4368-4574-933F-9E9819D76984}"/>
              </a:ext>
            </a:extLst>
          </p:cNvPr>
          <p:cNvSpPr txBox="1"/>
          <p:nvPr/>
        </p:nvSpPr>
        <p:spPr>
          <a:xfrm>
            <a:off x="2456527" y="6270452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길정민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5A7C1-8374-49E5-BD7D-97C6198CCB13}"/>
              </a:ext>
            </a:extLst>
          </p:cNvPr>
          <p:cNvSpPr txBox="1"/>
          <p:nvPr/>
        </p:nvSpPr>
        <p:spPr>
          <a:xfrm>
            <a:off x="3103190" y="6270452"/>
            <a:ext cx="857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2019042351</a:t>
            </a:r>
            <a:endParaRPr lang="ko-KR" altLang="en-US" sz="9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2D047-C685-4C75-8AA6-3D6805F6ED11}"/>
              </a:ext>
            </a:extLst>
          </p:cNvPr>
          <p:cNvSpPr txBox="1"/>
          <p:nvPr/>
        </p:nvSpPr>
        <p:spPr>
          <a:xfrm>
            <a:off x="4105719" y="6270452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김동우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E431C-0A2E-48A8-A325-5669396ED2C4}"/>
              </a:ext>
            </a:extLst>
          </p:cNvPr>
          <p:cNvSpPr txBox="1"/>
          <p:nvPr/>
        </p:nvSpPr>
        <p:spPr>
          <a:xfrm>
            <a:off x="4752382" y="6270452"/>
            <a:ext cx="857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2019028313</a:t>
            </a:r>
            <a:endParaRPr lang="ko-KR" altLang="en-US" sz="9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E0055-C9E0-450C-9413-D37FBC721C59}"/>
              </a:ext>
            </a:extLst>
          </p:cNvPr>
          <p:cNvSpPr txBox="1"/>
          <p:nvPr/>
        </p:nvSpPr>
        <p:spPr>
          <a:xfrm>
            <a:off x="5754911" y="6270452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김혜원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9512D-4601-4A7F-8E2C-459915F3C1F5}"/>
              </a:ext>
            </a:extLst>
          </p:cNvPr>
          <p:cNvSpPr txBox="1"/>
          <p:nvPr/>
        </p:nvSpPr>
        <p:spPr>
          <a:xfrm>
            <a:off x="6401574" y="6270452"/>
            <a:ext cx="857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2019000773</a:t>
            </a:r>
            <a:endParaRPr lang="ko-KR" altLang="en-US" sz="9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5126-2076-4285-8DB6-2DA7DE73F3E8}"/>
              </a:ext>
            </a:extLst>
          </p:cNvPr>
          <p:cNvSpPr txBox="1"/>
          <p:nvPr/>
        </p:nvSpPr>
        <p:spPr>
          <a:xfrm>
            <a:off x="7404103" y="6270452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이성민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F3D665-2C1D-4E81-82F3-988E46FEEBE3}"/>
              </a:ext>
            </a:extLst>
          </p:cNvPr>
          <p:cNvSpPr txBox="1"/>
          <p:nvPr/>
        </p:nvSpPr>
        <p:spPr>
          <a:xfrm>
            <a:off x="8050766" y="6270452"/>
            <a:ext cx="857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2019052251</a:t>
            </a:r>
            <a:endParaRPr lang="ko-KR" altLang="en-US" sz="9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0DCDC3-7615-4A79-B63C-12E9A87D3759}"/>
              </a:ext>
            </a:extLst>
          </p:cNvPr>
          <p:cNvSpPr txBox="1"/>
          <p:nvPr/>
        </p:nvSpPr>
        <p:spPr>
          <a:xfrm>
            <a:off x="9053299" y="6270452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이현지</a:t>
            </a:r>
          </a:p>
        </p:txBody>
      </p:sp>
    </p:spTree>
    <p:extLst>
      <p:ext uri="{BB962C8B-B14F-4D97-AF65-F5344CB8AC3E}">
        <p14:creationId xmlns:p14="http://schemas.microsoft.com/office/powerpoint/2010/main" val="3386168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315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1 Search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45788-DEE0-DC43-A30D-5BBD4ECC80CA}"/>
              </a:ext>
            </a:extLst>
          </p:cNvPr>
          <p:cNvSpPr txBox="1"/>
          <p:nvPr/>
        </p:nvSpPr>
        <p:spPr>
          <a:xfrm>
            <a:off x="2871073" y="590877"/>
            <a:ext cx="30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통합</a:t>
            </a:r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및 배포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29C1C-4E24-5E46-B880-592AD82BF9EC}"/>
              </a:ext>
            </a:extLst>
          </p:cNvPr>
          <p:cNvSpPr/>
          <p:nvPr/>
        </p:nvSpPr>
        <p:spPr>
          <a:xfrm>
            <a:off x="3516400" y="5329663"/>
            <a:ext cx="4458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GitHub-webhook</a:t>
            </a:r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ore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localhost</a:t>
            </a:r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로는 설정할 수 없음</a:t>
            </a:r>
            <a:endParaRPr lang="en-US" altLang="ko-KR" sz="1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5AAE14-AB4D-A24F-8B64-F1EA4804043F}"/>
              </a:ext>
            </a:extLst>
          </p:cNvPr>
          <p:cNvSpPr/>
          <p:nvPr/>
        </p:nvSpPr>
        <p:spPr>
          <a:xfrm>
            <a:off x="1053461" y="4776169"/>
            <a:ext cx="10085078" cy="1705562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AA677C-6863-0749-B6E7-6EF662549F3F}"/>
              </a:ext>
            </a:extLst>
          </p:cNvPr>
          <p:cNvSpPr/>
          <p:nvPr/>
        </p:nvSpPr>
        <p:spPr>
          <a:xfrm>
            <a:off x="6408350" y="1372904"/>
            <a:ext cx="4699570" cy="2925610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0AA1E3-48E2-EE4F-9ED6-0F152FD0D1A8}"/>
              </a:ext>
            </a:extLst>
          </p:cNvPr>
          <p:cNvSpPr/>
          <p:nvPr/>
        </p:nvSpPr>
        <p:spPr>
          <a:xfrm>
            <a:off x="1084082" y="1372904"/>
            <a:ext cx="4699570" cy="2925610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8DB623-0A05-714F-9505-D3C560195C33}"/>
              </a:ext>
            </a:extLst>
          </p:cNvPr>
          <p:cNvSpPr txBox="1"/>
          <p:nvPr/>
        </p:nvSpPr>
        <p:spPr>
          <a:xfrm>
            <a:off x="2211346" y="1223828"/>
            <a:ext cx="244504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Jenkins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E31F90-7F42-864E-A9E0-E5B93546C05E}"/>
              </a:ext>
            </a:extLst>
          </p:cNvPr>
          <p:cNvSpPr txBox="1"/>
          <p:nvPr/>
        </p:nvSpPr>
        <p:spPr>
          <a:xfrm>
            <a:off x="7535614" y="1223828"/>
            <a:ext cx="244504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GitHub Actions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AB5A13-DA23-E648-83F8-E3DF99CFD0C5}"/>
              </a:ext>
            </a:extLst>
          </p:cNvPr>
          <p:cNvSpPr txBox="1"/>
          <p:nvPr/>
        </p:nvSpPr>
        <p:spPr>
          <a:xfrm>
            <a:off x="5035017" y="4591503"/>
            <a:ext cx="2121966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Result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77877-60FB-9443-8B7C-633B66F79567}"/>
              </a:ext>
            </a:extLst>
          </p:cNvPr>
          <p:cNvSpPr txBox="1"/>
          <p:nvPr/>
        </p:nvSpPr>
        <p:spPr>
          <a:xfrm>
            <a:off x="1801168" y="3195514"/>
            <a:ext cx="3124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버전 충돌 방지에 유리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A2BFC-C5D9-004F-870E-6E1205FDBF0D}"/>
              </a:ext>
            </a:extLst>
          </p:cNvPr>
          <p:cNvSpPr txBox="1"/>
          <p:nvPr/>
        </p:nvSpPr>
        <p:spPr>
          <a:xfrm>
            <a:off x="1291541" y="3806785"/>
            <a:ext cx="4180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Git, </a:t>
            </a:r>
            <a:r>
              <a:rPr kumimoji="1" lang="en-US" altLang="ko-Kore-KR" sz="12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Svn</a:t>
            </a:r>
            <a:r>
              <a:rPr kumimoji="1"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commit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소스 자동 빌드</a:t>
            </a:r>
            <a:r>
              <a:rPr kumimoji="1"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(Ant, Maven, Gradle 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방식</a:t>
            </a:r>
            <a:r>
              <a:rPr kumimoji="1"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92E4E-6681-904A-A260-096BBDB02C49}"/>
              </a:ext>
            </a:extLst>
          </p:cNvPr>
          <p:cNvSpPr txBox="1"/>
          <p:nvPr/>
        </p:nvSpPr>
        <p:spPr>
          <a:xfrm>
            <a:off x="1872567" y="3505401"/>
            <a:ext cx="3018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플러그인을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이용한 오픈소스 자동화 서버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A5FB09-E415-B24C-BEF6-E7A5C820AC5F}"/>
              </a:ext>
            </a:extLst>
          </p:cNvPr>
          <p:cNvSpPr txBox="1"/>
          <p:nvPr/>
        </p:nvSpPr>
        <p:spPr>
          <a:xfrm>
            <a:off x="7553696" y="2832654"/>
            <a:ext cx="240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개발환경으로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통합관리 가능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531A63-69D3-8548-87CE-D6FED16A0BAD}"/>
              </a:ext>
            </a:extLst>
          </p:cNvPr>
          <p:cNvSpPr txBox="1"/>
          <p:nvPr/>
        </p:nvSpPr>
        <p:spPr>
          <a:xfrm>
            <a:off x="7752389" y="3187537"/>
            <a:ext cx="2011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AWS</a:t>
            </a:r>
            <a:r>
              <a:rPr kumimoji="1" lang="ko-Kore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서비스 배포 가능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AD2970-F9B3-024E-8311-6860955AB773}"/>
              </a:ext>
            </a:extLst>
          </p:cNvPr>
          <p:cNvSpPr txBox="1"/>
          <p:nvPr/>
        </p:nvSpPr>
        <p:spPr>
          <a:xfrm>
            <a:off x="7752387" y="3573200"/>
            <a:ext cx="2011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명령어 사용 가능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B4A4BC-0AEB-4997-B96D-0275055E9D35}"/>
              </a:ext>
            </a:extLst>
          </p:cNvPr>
          <p:cNvSpPr txBox="1"/>
          <p:nvPr/>
        </p:nvSpPr>
        <p:spPr>
          <a:xfrm>
            <a:off x="1161030" y="2379653"/>
            <a:ext cx="46746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작업 자동화와 파이프라인 사용으로 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언어 조합과 소스코드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레포지토리에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대한 지속적인 통합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전달 환경 구축 방법을 제공한다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2716967-7802-3648-9C1C-E8E968DA579B}"/>
              </a:ext>
            </a:extLst>
          </p:cNvPr>
          <p:cNvSpPr/>
          <p:nvPr/>
        </p:nvSpPr>
        <p:spPr>
          <a:xfrm>
            <a:off x="6485950" y="1799562"/>
            <a:ext cx="4544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내에서 코드 프로젝트를 빌드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릴리즈 또는 배포하기 위해 설정할 수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endParaRPr lang="en-US" alt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자동화 프로세스</a:t>
            </a:r>
            <a:endParaRPr lang="ko-Kore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AA51BC-36C2-C84E-A12D-26FF7625E16A}"/>
              </a:ext>
            </a:extLst>
          </p:cNvPr>
          <p:cNvSpPr/>
          <p:nvPr/>
        </p:nvSpPr>
        <p:spPr>
          <a:xfrm>
            <a:off x="2051869" y="4974780"/>
            <a:ext cx="8088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우리의 개발 환경인 </a:t>
            </a:r>
            <a:r>
              <a:rPr lang="en-US" altLang="ko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</a:t>
            </a:r>
            <a:r>
              <a:rPr lang="en-US" altLang="ko-Kore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itHub</a:t>
            </a:r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J</a:t>
            </a:r>
            <a:r>
              <a:rPr lang="en-US" altLang="ko-Kore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enkins</a:t>
            </a:r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연동하는 과정에 </a:t>
            </a:r>
            <a:r>
              <a:rPr lang="en-US" altLang="ko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</a:t>
            </a:r>
            <a:r>
              <a:rPr lang="en-US" altLang="ko-Kore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itHub-webhook</a:t>
            </a:r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 필요</a:t>
            </a:r>
            <a:endParaRPr lang="en-US" altLang="ko-KR" sz="1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B7E642-0E39-8149-B3BC-125DA60F1D63}"/>
              </a:ext>
            </a:extLst>
          </p:cNvPr>
          <p:cNvSpPr/>
          <p:nvPr/>
        </p:nvSpPr>
        <p:spPr>
          <a:xfrm>
            <a:off x="3514301" y="563744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서버 구축을 할 수 없는 환경으로</a:t>
            </a:r>
            <a:r>
              <a:rPr lang="en-US" altLang="ko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ore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localhost</a:t>
            </a:r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진행</a:t>
            </a:r>
            <a:endParaRPr lang="ko-Kore-KR" altLang="en-US" sz="1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64A019D7-DD59-0545-AEBF-D83BF52F83A9}"/>
              </a:ext>
            </a:extLst>
          </p:cNvPr>
          <p:cNvSpPr/>
          <p:nvPr/>
        </p:nvSpPr>
        <p:spPr>
          <a:xfrm>
            <a:off x="3116642" y="5430347"/>
            <a:ext cx="249942" cy="136062"/>
          </a:xfrm>
          <a:prstGeom prst="rightArrow">
            <a:avLst/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E2F73CC-0F06-4542-9D70-041B23CF728E}"/>
              </a:ext>
            </a:extLst>
          </p:cNvPr>
          <p:cNvSpPr/>
          <p:nvPr/>
        </p:nvSpPr>
        <p:spPr>
          <a:xfrm>
            <a:off x="3116642" y="5724016"/>
            <a:ext cx="249942" cy="136062"/>
          </a:xfrm>
          <a:prstGeom prst="rightArrow">
            <a:avLst/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2DF9FFA7-5483-094D-B27C-2F452EC75BF0}"/>
              </a:ext>
            </a:extLst>
          </p:cNvPr>
          <p:cNvSpPr/>
          <p:nvPr/>
        </p:nvSpPr>
        <p:spPr>
          <a:xfrm>
            <a:off x="3116642" y="6017685"/>
            <a:ext cx="249942" cy="136062"/>
          </a:xfrm>
          <a:prstGeom prst="rightArrow">
            <a:avLst/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D4580-DB24-314A-9BEE-5B46C73151D7}"/>
              </a:ext>
            </a:extLst>
          </p:cNvPr>
          <p:cNvSpPr txBox="1"/>
          <p:nvPr/>
        </p:nvSpPr>
        <p:spPr>
          <a:xfrm>
            <a:off x="3559794" y="5937853"/>
            <a:ext cx="4296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localhost</a:t>
            </a:r>
            <a:r>
              <a:rPr kumimoji="1"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에서도 진행</a:t>
            </a:r>
            <a:r>
              <a:rPr kumimoji="1" lang="en-US" altLang="ko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가능한 </a:t>
            </a:r>
            <a:r>
              <a:rPr kumimoji="1" lang="en-US" altLang="ko-KR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 Actions</a:t>
            </a:r>
            <a:r>
              <a:rPr kumimoji="1"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kumimoji="1" lang="ko-Kore-KR" altLang="en-US" sz="1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8E08DC-A535-481F-95C7-E068AE0092DE}"/>
              </a:ext>
            </a:extLst>
          </p:cNvPr>
          <p:cNvSpPr txBox="1"/>
          <p:nvPr/>
        </p:nvSpPr>
        <p:spPr>
          <a:xfrm>
            <a:off x="1234514" y="1692321"/>
            <a:ext cx="42608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지속적 통합 서비스</a:t>
            </a:r>
            <a:endParaRPr lang="en-US" alt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(continuous integration)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제공하는 툴</a:t>
            </a:r>
            <a:endParaRPr lang="ko-Kore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99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2955E5-5AB5-43BF-920A-0D19429822B8}"/>
              </a:ext>
            </a:extLst>
          </p:cNvPr>
          <p:cNvSpPr/>
          <p:nvPr/>
        </p:nvSpPr>
        <p:spPr>
          <a:xfrm>
            <a:off x="1053461" y="4776169"/>
            <a:ext cx="10085078" cy="1705562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E7C7F3-766C-4140-A253-58550B915483}"/>
              </a:ext>
            </a:extLst>
          </p:cNvPr>
          <p:cNvSpPr/>
          <p:nvPr/>
        </p:nvSpPr>
        <p:spPr>
          <a:xfrm>
            <a:off x="6408350" y="1372904"/>
            <a:ext cx="4699570" cy="2925610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1797EF-647D-4EC7-8C90-18E65B845802}"/>
              </a:ext>
            </a:extLst>
          </p:cNvPr>
          <p:cNvSpPr/>
          <p:nvPr/>
        </p:nvSpPr>
        <p:spPr>
          <a:xfrm>
            <a:off x="1084082" y="1372904"/>
            <a:ext cx="4699570" cy="2925610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61816"/>
            <a:ext cx="292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1 Search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930C5-19AB-FC49-B1E0-5132623529A8}"/>
              </a:ext>
            </a:extLst>
          </p:cNvPr>
          <p:cNvSpPr txBox="1"/>
          <p:nvPr/>
        </p:nvSpPr>
        <p:spPr>
          <a:xfrm>
            <a:off x="2880980" y="590175"/>
            <a:ext cx="16787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a typeface="나눔스퀘어 Light"/>
              </a:rPr>
              <a:t>품질 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355AC-D628-4B9C-AE54-21E8BD6FB0CC}"/>
              </a:ext>
            </a:extLst>
          </p:cNvPr>
          <p:cNvSpPr txBox="1"/>
          <p:nvPr/>
        </p:nvSpPr>
        <p:spPr>
          <a:xfrm>
            <a:off x="2211346" y="1223828"/>
            <a:ext cx="244504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SonarQube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9943A-85D2-4E9B-807A-CE774175252F}"/>
              </a:ext>
            </a:extLst>
          </p:cNvPr>
          <p:cNvSpPr txBox="1"/>
          <p:nvPr/>
        </p:nvSpPr>
        <p:spPr>
          <a:xfrm>
            <a:off x="7535614" y="1223828"/>
            <a:ext cx="244504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PMD (IntelliJ plugin)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FDCF4-F225-49E4-BC64-D517E14CBE36}"/>
              </a:ext>
            </a:extLst>
          </p:cNvPr>
          <p:cNvSpPr txBox="1"/>
          <p:nvPr/>
        </p:nvSpPr>
        <p:spPr>
          <a:xfrm>
            <a:off x="5035017" y="4591503"/>
            <a:ext cx="2121966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Result</a:t>
            </a:r>
            <a:endParaRPr lang="ko-KR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3C9CB5-B37E-4C9E-B73A-473A56DBD303}"/>
              </a:ext>
            </a:extLst>
          </p:cNvPr>
          <p:cNvSpPr txBox="1"/>
          <p:nvPr/>
        </p:nvSpPr>
        <p:spPr>
          <a:xfrm>
            <a:off x="6408348" y="2448875"/>
            <a:ext cx="46995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잘못된 코드 패턴을 찾아주는 정적 코드 분석 도구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D2470-39AD-B54E-B83C-A118DD966AFF}"/>
              </a:ext>
            </a:extLst>
          </p:cNvPr>
          <p:cNvSpPr txBox="1"/>
          <p:nvPr/>
        </p:nvSpPr>
        <p:spPr>
          <a:xfrm>
            <a:off x="1274952" y="1789062"/>
            <a:ext cx="4310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plug-in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통해서 정적 분석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시각화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40998-5DE6-754C-BA02-10F44663E8C1}"/>
              </a:ext>
            </a:extLst>
          </p:cNvPr>
          <p:cNvSpPr txBox="1"/>
          <p:nvPr/>
        </p:nvSpPr>
        <p:spPr>
          <a:xfrm>
            <a:off x="1230686" y="2267760"/>
            <a:ext cx="439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젠킨스와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기능 중첩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연동하여 사용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176B7-03C7-3A40-95C6-9ED9023F01DD}"/>
              </a:ext>
            </a:extLst>
          </p:cNvPr>
          <p:cNvSpPr txBox="1"/>
          <p:nvPr/>
        </p:nvSpPr>
        <p:spPr>
          <a:xfrm>
            <a:off x="2013964" y="3751665"/>
            <a:ext cx="2834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다수의 플러그인 통한 기능 확장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082ED-397C-B147-BDF4-FC4B2F5633A6}"/>
              </a:ext>
            </a:extLst>
          </p:cNvPr>
          <p:cNvSpPr txBox="1"/>
          <p:nvPr/>
        </p:nvSpPr>
        <p:spPr>
          <a:xfrm>
            <a:off x="1274952" y="3009712"/>
            <a:ext cx="4310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지속적으로 코드 점검을 통해 품질 문제 해결</a:t>
            </a:r>
            <a:endParaRPr kumimoji="1" lang="ko-Kore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B4B02A-B22A-0843-9A30-1F5265FEA931}"/>
              </a:ext>
            </a:extLst>
          </p:cNvPr>
          <p:cNvSpPr txBox="1"/>
          <p:nvPr/>
        </p:nvSpPr>
        <p:spPr>
          <a:xfrm>
            <a:off x="1368079" y="3380688"/>
            <a:ext cx="412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언어로 개발된 코드의 품질 가시화</a:t>
            </a:r>
            <a:endParaRPr kumimoji="1" lang="ko-Kore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6003BA-15AF-CE47-80C2-9E15A212CF17}"/>
              </a:ext>
            </a:extLst>
          </p:cNvPr>
          <p:cNvSpPr txBox="1"/>
          <p:nvPr/>
        </p:nvSpPr>
        <p:spPr>
          <a:xfrm>
            <a:off x="1084080" y="2638736"/>
            <a:ext cx="469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품질 게이트를 통한 표준화된 코드 품질 요구사항 설정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554D89-2209-CC4F-BB8B-4728D0422E6D}"/>
              </a:ext>
            </a:extLst>
          </p:cNvPr>
          <p:cNvSpPr/>
          <p:nvPr/>
        </p:nvSpPr>
        <p:spPr>
          <a:xfrm>
            <a:off x="6877210" y="1880034"/>
            <a:ext cx="3761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컴파일러가 잡아내지 않는 버그</a:t>
            </a:r>
            <a:endParaRPr lang="ko-Kore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2A8074-8874-4A45-9023-ABB2E01685FF}"/>
              </a:ext>
            </a:extLst>
          </p:cNvPr>
          <p:cNvSpPr/>
          <p:nvPr/>
        </p:nvSpPr>
        <p:spPr>
          <a:xfrm>
            <a:off x="8092955" y="3586557"/>
            <a:ext cx="1426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규칙 설정 가능</a:t>
            </a:r>
            <a:endParaRPr lang="ko-Kore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BA97F9-38A9-B242-AB6E-ABFE4D9F9A68}"/>
              </a:ext>
            </a:extLst>
          </p:cNvPr>
          <p:cNvSpPr txBox="1"/>
          <p:nvPr/>
        </p:nvSpPr>
        <p:spPr>
          <a:xfrm>
            <a:off x="7055141" y="3017716"/>
            <a:ext cx="1863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코드 위배 사항 발견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402A4B-8644-1E4F-8A5D-12257D636857}"/>
              </a:ext>
            </a:extLst>
          </p:cNvPr>
          <p:cNvSpPr txBox="1"/>
          <p:nvPr/>
        </p:nvSpPr>
        <p:spPr>
          <a:xfrm>
            <a:off x="8990371" y="3017716"/>
            <a:ext cx="142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 파일 보고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2DD579-A6A2-7244-B3D2-33ACC0A7EF64}"/>
              </a:ext>
            </a:extLst>
          </p:cNvPr>
          <p:cNvSpPr txBox="1"/>
          <p:nvPr/>
        </p:nvSpPr>
        <p:spPr>
          <a:xfrm>
            <a:off x="6627103" y="3586557"/>
            <a:ext cx="154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중복 코드 검사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C7C2E8-E889-AF49-8C62-7652CB57CE36}"/>
              </a:ext>
            </a:extLst>
          </p:cNvPr>
          <p:cNvSpPr/>
          <p:nvPr/>
        </p:nvSpPr>
        <p:spPr>
          <a:xfrm>
            <a:off x="9573007" y="3586557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우선순위 시각화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4DE893-1502-0247-B67F-8C96AF46748B}"/>
              </a:ext>
            </a:extLst>
          </p:cNvPr>
          <p:cNvSpPr txBox="1"/>
          <p:nvPr/>
        </p:nvSpPr>
        <p:spPr>
          <a:xfrm>
            <a:off x="1729101" y="5000597"/>
            <a:ext cx="8733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앞 내용에 따라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Jenkins</a:t>
            </a:r>
            <a:r>
              <a:rPr lang="ko-KR" altLang="en-US" sz="14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사용할 수 없고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Jenkins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연동해서 사용하는 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SonarQube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또한 사용할 수 없음</a:t>
            </a:r>
            <a:endParaRPr kumimoji="1" lang="ko-Kore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60CC0F-0132-AC48-B306-4D3575C5B1BC}"/>
              </a:ext>
            </a:extLst>
          </p:cNvPr>
          <p:cNvSpPr txBox="1"/>
          <p:nvPr/>
        </p:nvSpPr>
        <p:spPr>
          <a:xfrm>
            <a:off x="2770997" y="5749452"/>
            <a:ext cx="665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4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QAPlug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인텔리제이의 플러그인이 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Coding Rules, </a:t>
            </a:r>
            <a:r>
              <a:rPr lang="en-US" altLang="ko-Kore-KR" sz="14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FindBugs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PMD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지원함</a:t>
            </a:r>
            <a:endParaRPr kumimoji="1" lang="ko-Kore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B7E147-6CC2-BB47-8F10-E6993D914B8F}"/>
              </a:ext>
            </a:extLst>
          </p:cNvPr>
          <p:cNvSpPr/>
          <p:nvPr/>
        </p:nvSpPr>
        <p:spPr>
          <a:xfrm>
            <a:off x="4217545" y="6096590"/>
            <a:ext cx="3875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4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QAPlug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까지 사용해 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PMD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부족한 면을 보충</a:t>
            </a:r>
            <a:endParaRPr lang="ko-Kore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63CF94-6F01-0D48-9E3F-4CE88553AE62}"/>
              </a:ext>
            </a:extLst>
          </p:cNvPr>
          <p:cNvSpPr/>
          <p:nvPr/>
        </p:nvSpPr>
        <p:spPr>
          <a:xfrm>
            <a:off x="5068250" y="5402313"/>
            <a:ext cx="2055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ko-Kore-KR" sz="1400" err="1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Intellij</a:t>
            </a:r>
            <a:r>
              <a:rPr kumimoji="1"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사용하기 적합</a:t>
            </a:r>
            <a:endParaRPr kumimoji="1" lang="en-US" altLang="ko-KR" sz="140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30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315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1 Search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BDF5D-27F6-4905-A0D6-35B5D38F53D7}"/>
              </a:ext>
            </a:extLst>
          </p:cNvPr>
          <p:cNvSpPr txBox="1"/>
          <p:nvPr/>
        </p:nvSpPr>
        <p:spPr>
          <a:xfrm>
            <a:off x="2856559" y="583319"/>
            <a:ext cx="9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테스팅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7CDDFF-6287-BB4C-8C24-7EC78852D765}"/>
              </a:ext>
            </a:extLst>
          </p:cNvPr>
          <p:cNvSpPr/>
          <p:nvPr/>
        </p:nvSpPr>
        <p:spPr>
          <a:xfrm>
            <a:off x="13487400" y="-3758427"/>
            <a:ext cx="20025375" cy="1631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 1.Junit</a:t>
            </a:r>
            <a:endParaRPr lang="en-US" altLang="ko-Kore-KR">
              <a:solidFill>
                <a:schemeClr val="bg1"/>
              </a:solidFill>
            </a:endParaRPr>
          </a:p>
          <a:p>
            <a:pPr indent="457200"/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 JUnit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은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JAVA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전용 유닛 테스트 프레임워크이다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endParaRPr lang="ko-KR" altLang="en-US">
              <a:solidFill>
                <a:schemeClr val="bg1"/>
              </a:solidFill>
            </a:endParaRPr>
          </a:p>
          <a:p>
            <a:pPr marL="457200">
              <a:spcBef>
                <a:spcPts val="1200"/>
              </a:spcBef>
              <a:spcAft>
                <a:spcPts val="1200"/>
              </a:spcAft>
            </a:pP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특징</a:t>
            </a:r>
            <a:b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 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단위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모듈별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메소드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등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)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테스트가 가능하여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코드의 품질이 보장된다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  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정확한 단위 테스트가 가능하여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통합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테스팅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시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모듈통합에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의해 발생하는 결함을 줄인다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  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다른 모듈에 의존하지 않고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원하는 모듈만 임의의 순서대로 수행할 수 있다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  -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JFeature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요구사항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개발도구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와 통합되어 요구사항의 정확한 구현 비율을 알 수 있다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기능 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JUnit4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이상 버전 기준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  -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assert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메소드로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테스트케이스의 수행 결과를 판별할 수 있다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assertArrayEquals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a,b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)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배열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와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b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가 일치함을 확인</a:t>
            </a: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assertEquals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a,b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)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객체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와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b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가 같은 값인지 확인</a:t>
            </a: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assertEquals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a,b,c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)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객체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와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b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의 값이 오차범위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c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내에서 일치하는 지 확인 </a:t>
            </a: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assertSame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a,b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)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객체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와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b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가 같은 객체인지 확인</a:t>
            </a: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assertTrue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(a)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조건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가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true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인지 확인</a:t>
            </a: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assertNotNull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(a)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객체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가 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null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이 아님을 확인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ko-KR" altLang="en-US">
              <a:solidFill>
                <a:schemeClr val="bg1"/>
              </a:solidFill>
            </a:endParaRPr>
          </a:p>
          <a:p>
            <a:pPr indent="457200">
              <a:spcBef>
                <a:spcPts val="1200"/>
              </a:spcBef>
            </a:pP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어노테이션으로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간결하게 테스트를 지원한다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@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Test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이 </a:t>
            </a:r>
            <a:r>
              <a:rPr lang="ko-KR" altLang="en-US" sz="1400" err="1">
                <a:solidFill>
                  <a:schemeClr val="bg1"/>
                </a:solidFill>
                <a:latin typeface="Arial" panose="020B0604020202020204" pitchFamily="34" charset="0"/>
              </a:rPr>
              <a:t>메소드가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 테스트 대상 </a:t>
            </a:r>
            <a:r>
              <a:rPr lang="ko-KR" altLang="en-US" sz="1400" err="1">
                <a:solidFill>
                  <a:schemeClr val="bg1"/>
                </a:solidFill>
                <a:latin typeface="Arial" panose="020B0604020202020204" pitchFamily="34" charset="0"/>
              </a:rPr>
              <a:t>메소드임을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 의미</a:t>
            </a: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@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Test(timeout=5000)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이 </a:t>
            </a:r>
            <a:r>
              <a:rPr lang="ko-KR" altLang="en-US" sz="1400" err="1">
                <a:solidFill>
                  <a:schemeClr val="bg1"/>
                </a:solidFill>
                <a:latin typeface="Arial" panose="020B0604020202020204" pitchFamily="34" charset="0"/>
              </a:rPr>
              <a:t>메소드는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 테스트 </a:t>
            </a:r>
            <a:r>
              <a:rPr lang="ko-KR" altLang="en-US" sz="1400" err="1">
                <a:solidFill>
                  <a:schemeClr val="bg1"/>
                </a:solidFill>
                <a:latin typeface="Arial" panose="020B0604020202020204" pitchFamily="34" charset="0"/>
              </a:rPr>
              <a:t>메소드이며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수행시간이 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5000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ms </a:t>
            </a:r>
            <a:r>
              <a:rPr lang="ko-KR" altLang="en-US" sz="1400" err="1">
                <a:solidFill>
                  <a:schemeClr val="bg1"/>
                </a:solidFill>
                <a:latin typeface="Arial" panose="020B0604020202020204" pitchFamily="34" charset="0"/>
              </a:rPr>
              <a:t>를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 넘기면 실패 </a:t>
            </a: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@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Test(expected=</a:t>
            </a: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RuntimeException.class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) : </a:t>
            </a: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RuntimeException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이 발생해야 테스트 성공 </a:t>
            </a: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@</a:t>
            </a: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BeforeClass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, @</a:t>
            </a:r>
            <a:r>
              <a:rPr lang="en-US" altLang="ko-Kore-KR" sz="1400" err="1">
                <a:solidFill>
                  <a:schemeClr val="bg1"/>
                </a:solidFill>
                <a:latin typeface="Arial" panose="020B0604020202020204" pitchFamily="34" charset="0"/>
              </a:rPr>
              <a:t>AfterClass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해당 테스트 클래스를 실행할 때의 전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/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후에 실행되도록 지정 </a:t>
            </a: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@</a:t>
            </a:r>
            <a:r>
              <a:rPr lang="en-US" altLang="ko-Kore-KR" sz="1400">
                <a:solidFill>
                  <a:schemeClr val="bg1"/>
                </a:solidFill>
                <a:latin typeface="Arial" panose="020B0604020202020204" pitchFamily="34" charset="0"/>
              </a:rPr>
              <a:t>Before, @After 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해당 테스트 클래스에서 각 </a:t>
            </a:r>
            <a:r>
              <a:rPr lang="ko-KR" altLang="en-US" sz="1400" err="1">
                <a:solidFill>
                  <a:schemeClr val="bg1"/>
                </a:solidFill>
                <a:latin typeface="Arial" panose="020B0604020202020204" pitchFamily="34" charset="0"/>
              </a:rPr>
              <a:t>메소드들이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 테스트되기 전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/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후에 실행되게 지정</a:t>
            </a:r>
            <a:endParaRPr lang="ko-KR" altLang="en-US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          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2.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EMMA</a:t>
            </a:r>
            <a:endParaRPr lang="en-US" altLang="ko-Kore-KR">
              <a:solidFill>
                <a:schemeClr val="bg1"/>
              </a:solidFill>
            </a:endParaRPr>
          </a:p>
          <a:p>
            <a:pPr marL="457200"/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 JAVA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프로그램을 위한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Code coverage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도구로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Code coverage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를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클래스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메소드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라인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블록 단위로 측정 및 보고한다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marL="457200"/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Code coverage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는 테스트를 수행했을 때 실제로 실행된 코드의 비율을 측정하여 그 테스트의 효과를 평가하는 기법이다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marL="457200"/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디버깅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유닛 테스트 등을 수행하면 자동으로 그 결과에 대한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Code coverage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가 측정된다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marL="457200"/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따라서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JUnit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과 같은 단위 테스트 도구를 이용한 결과에 대하여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Code coverage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를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분석할 수 있다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EclEmma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는 이클립스를 기반으로 동작하는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java code coverage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도구로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이클립스 환경에서 프로그램 실행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endParaRPr lang="ko-KR" altLang="en-US">
              <a:solidFill>
                <a:schemeClr val="bg1"/>
              </a:solidFill>
            </a:endParaRPr>
          </a:p>
          <a:p>
            <a:pPr marL="457200">
              <a:spcAft>
                <a:spcPts val="1200"/>
              </a:spcAft>
            </a:pP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특징</a:t>
            </a:r>
            <a:b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 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개별 클래스 파일이나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jar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파일 전체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또는 그 일부를 선택적으로 검사할 수 있다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  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정적 분석이나 동적 분석이 가능하고 오버헤드가 매우 낮다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  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결과를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Text, HTML, XML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등 형태의 보고서로 출력해 준다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기능 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EclEmma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 &amp; JUnit)</a:t>
            </a:r>
            <a:endParaRPr lang="en-US" altLang="ko-Kore-KR">
              <a:solidFill>
                <a:schemeClr val="bg1"/>
              </a:solidFill>
            </a:endParaRPr>
          </a:p>
          <a:p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  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프로그램 실행 또는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테스팅에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따른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Coverage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테스트 결과를 표로써 출력해준다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 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Coverage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결과를 소스코드 위에서 색으로 보기 쉽게 나타내준다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endParaRPr lang="ko-KR" altLang="en-US">
              <a:solidFill>
                <a:schemeClr val="bg1"/>
              </a:solidFill>
            </a:endParaRPr>
          </a:p>
          <a:p>
            <a:pPr marL="457200"/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       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검증됨 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녹색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부분적으로 테스트됨 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노란색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테스트가 안됨 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빨간색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ko-KR" altLang="en-US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 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HTML, XML, text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등으로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Export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할 수 있다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endParaRPr lang="ko-KR" altLang="en-US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          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3.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FiNesse</a:t>
            </a:r>
            <a:endParaRPr lang="en-US" altLang="ko-Kore-KR">
              <a:solidFill>
                <a:schemeClr val="bg1"/>
              </a:solidFill>
            </a:endParaRPr>
          </a:p>
          <a:p>
            <a:pPr marL="457200"/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 Fit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을 기반으로 하여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웹상에서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테스트 결과를 관리하고 보고한다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Fit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이란 자동화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테스팅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프레임워크로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테스트들을 보여주고 테스트들의 자동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체킹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결과를 보고한 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FitNesse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는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Fit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을 손쉽게 사용할 수 있도록 구현한 것으로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개발 커뮤니케이션 향상에 용이하고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테스트 케이스 추가 작업이 용이하며 회귀 테스트가 가능하다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웹환경에서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테스트를 관리하고 보고한다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>
              <a:solidFill>
                <a:schemeClr val="bg1"/>
              </a:solidFill>
            </a:endParaRPr>
          </a:p>
          <a:p>
            <a:pPr indent="457200"/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특징</a:t>
            </a:r>
            <a:b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자동화된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테스팅을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위한 강력한 프레임워크이다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테이블 기반의 웹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리포팅을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지원한다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b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테스트 실행 및 결과 관리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롤백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백업 등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)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및 보고를 지원한다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기능</a:t>
            </a:r>
            <a:b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Editpage:wiki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페이지 편집 및 테스트 페이지 생성</a:t>
            </a:r>
            <a:b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Properties :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페이지 설정 화면으로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각 테스트의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Type, Action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및 기타 환경 설정</a:t>
            </a:r>
            <a:endParaRPr lang="en-US" altLang="ko-KR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Search :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제목별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내용별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property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별 검색</a:t>
            </a:r>
            <a:endParaRPr lang="en-US" altLang="ko-KR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Files :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FitNesse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폴더에 대해 파일 탐색 및 업로드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다운로드 가능</a:t>
            </a:r>
            <a:endParaRPr lang="en-US" altLang="ko-KR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Versions: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테스트 및 페이지 수정 등에 대해 이전 버전 선택 가능</a:t>
            </a:r>
            <a:endParaRPr lang="en-US" altLang="ko-KR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RecentChanges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 :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FitNesse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내부 변화 로그 출력</a:t>
            </a:r>
            <a:endParaRPr lang="en-US" altLang="ko-KR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User Guide :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FitNesse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의 매뉴얼 페이지 </a:t>
            </a:r>
            <a:endParaRPr lang="ko-KR" altLang="en-US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Test History :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시간 별로 테스트 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수행내역을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테이블을 바탕으로 하여 출력</a:t>
            </a:r>
            <a:b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</a:br>
            <a:b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</a:br>
            <a:b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         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4.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결론</a:t>
            </a:r>
            <a:b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1,2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번에 해당하는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JUnit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과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EMMA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는 함께 사용할 수 있고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3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번에 해당하는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FitNesse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는 독립적으로 사용할 수 있다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두 경우 모두 코드 단위의 유닛 테스트를 지원한다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JUnit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은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EMMA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와 연동하여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code coverage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를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할 수 있고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FitNesse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는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code coverage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를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하기 위해 선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JUnit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과 연동해야 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자료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1 </a:t>
            </a:r>
            <a:r>
              <a:rPr lang="ko-KR" altLang="en-US" sz="1400">
                <a:solidFill>
                  <a:schemeClr val="bg1"/>
                </a:solidFill>
                <a:latin typeface="Arial" panose="020B0604020202020204" pitchFamily="34" charset="0"/>
              </a:rPr>
              <a:t>참조</a:t>
            </a:r>
            <a:r>
              <a:rPr lang="en-US" altLang="ko-KR" sz="1400">
                <a:solidFill>
                  <a:schemeClr val="bg1"/>
                </a:solidFill>
                <a:latin typeface="Arial" panose="020B0604020202020204" pitchFamily="34" charset="0"/>
              </a:rPr>
              <a:t>) </a:t>
            </a:r>
            <a:r>
              <a:rPr lang="en-US" altLang="ko-Kore-KR" err="1">
                <a:solidFill>
                  <a:schemeClr val="bg1"/>
                </a:solidFill>
                <a:latin typeface="Arial" panose="020B0604020202020204" pitchFamily="34" charset="0"/>
              </a:rPr>
              <a:t>FitNesse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는 자동화 테스트 도구로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언어의 전문적인 지식 없이도 테스트 케이스를 만들 수 있다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또한 자체적으로 </a:t>
            </a:r>
            <a:r>
              <a:rPr lang="en-US" altLang="ko-Kore-KR">
                <a:solidFill>
                  <a:schemeClr val="bg1"/>
                </a:solidFill>
                <a:latin typeface="Arial" panose="020B0604020202020204" pitchFamily="34" charset="0"/>
              </a:rPr>
              <a:t>wiki</a:t>
            </a:r>
            <a:r>
              <a:rPr lang="ko-KR" altLang="en-US" err="1">
                <a:solidFill>
                  <a:schemeClr val="bg1"/>
                </a:solidFill>
                <a:latin typeface="Arial" panose="020B0604020202020204" pitchFamily="34" charset="0"/>
              </a:rPr>
              <a:t>를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 가지고 있다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즉 문서 도구까지 지원한다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ko-KR" altLang="en-US">
                <a:solidFill>
                  <a:schemeClr val="bg1"/>
                </a:solidFill>
                <a:latin typeface="Arial" panose="020B0604020202020204" pitchFamily="34" charset="0"/>
              </a:rPr>
              <a:t>위 내용을 정리하면 다음과 같다</a:t>
            </a:r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ore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574B22-D313-F842-938A-8842BFF14FD1}"/>
              </a:ext>
            </a:extLst>
          </p:cNvPr>
          <p:cNvSpPr/>
          <p:nvPr/>
        </p:nvSpPr>
        <p:spPr>
          <a:xfrm>
            <a:off x="4877715" y="1929783"/>
            <a:ext cx="2421113" cy="2373272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7FB089-DC82-1E42-9D91-55995188CF6A}"/>
              </a:ext>
            </a:extLst>
          </p:cNvPr>
          <p:cNvSpPr/>
          <p:nvPr/>
        </p:nvSpPr>
        <p:spPr>
          <a:xfrm>
            <a:off x="7687410" y="1928048"/>
            <a:ext cx="3799845" cy="2373272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A55872-02E6-7A49-A0B5-1CE0D82129EB}"/>
              </a:ext>
            </a:extLst>
          </p:cNvPr>
          <p:cNvSpPr/>
          <p:nvPr/>
        </p:nvSpPr>
        <p:spPr>
          <a:xfrm>
            <a:off x="662963" y="1939517"/>
            <a:ext cx="3801894" cy="2364693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60E90-CE60-D047-BAC4-CF803A1F7842}"/>
              </a:ext>
            </a:extLst>
          </p:cNvPr>
          <p:cNvSpPr txBox="1"/>
          <p:nvPr/>
        </p:nvSpPr>
        <p:spPr>
          <a:xfrm>
            <a:off x="1334173" y="1700582"/>
            <a:ext cx="245947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JUnit</a:t>
            </a:r>
            <a:endParaRPr lang="ko-KR" altLang="en-US" sz="240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6B233B-9960-8142-9D34-427839F88D71}"/>
              </a:ext>
            </a:extLst>
          </p:cNvPr>
          <p:cNvSpPr txBox="1"/>
          <p:nvPr/>
        </p:nvSpPr>
        <p:spPr>
          <a:xfrm>
            <a:off x="8340553" y="1689112"/>
            <a:ext cx="250000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Emma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6B5A6-96C5-C745-9919-088A3E238444}"/>
              </a:ext>
            </a:extLst>
          </p:cNvPr>
          <p:cNvSpPr txBox="1"/>
          <p:nvPr/>
        </p:nvSpPr>
        <p:spPr>
          <a:xfrm>
            <a:off x="5358378" y="1691229"/>
            <a:ext cx="145978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FitNesse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257DAC-022D-C64F-A3D3-0DD4075113A1}"/>
              </a:ext>
            </a:extLst>
          </p:cNvPr>
          <p:cNvSpPr txBox="1"/>
          <p:nvPr/>
        </p:nvSpPr>
        <p:spPr>
          <a:xfrm>
            <a:off x="878511" y="2237444"/>
            <a:ext cx="337079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JAVA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전용 유닛 테스트 프레임워크</a:t>
            </a:r>
            <a:endParaRPr lang="en-US" altLang="ko-KR" sz="16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35A3D5-C6D1-0240-9C4B-E3ECB9642B76}"/>
              </a:ext>
            </a:extLst>
          </p:cNvPr>
          <p:cNvSpPr txBox="1"/>
          <p:nvPr/>
        </p:nvSpPr>
        <p:spPr>
          <a:xfrm>
            <a:off x="7889603" y="2181332"/>
            <a:ext cx="34136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JAVA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를 위한 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Code Coverage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Tool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</a:t>
            </a:r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17608B-5E9C-DF44-B768-953C93409590}"/>
              </a:ext>
            </a:extLst>
          </p:cNvPr>
          <p:cNvSpPr txBox="1"/>
          <p:nvPr/>
        </p:nvSpPr>
        <p:spPr>
          <a:xfrm>
            <a:off x="4877715" y="2173204"/>
            <a:ext cx="24211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ore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Fit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기반으로 한</a:t>
            </a:r>
            <a:endParaRPr lang="en-US" alt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 프레임워크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2D188-7128-C748-8D79-CE4DA7BD1041}"/>
              </a:ext>
            </a:extLst>
          </p:cNvPr>
          <p:cNvSpPr txBox="1"/>
          <p:nvPr/>
        </p:nvSpPr>
        <p:spPr>
          <a:xfrm>
            <a:off x="1212917" y="2773996"/>
            <a:ext cx="2699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Assert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1"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method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</a:t>
            </a:r>
            <a:r>
              <a:rPr kumimoji="1"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testcase 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 확인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D5AB1-B8CF-DA4B-B14B-5839EE7587D5}"/>
              </a:ext>
            </a:extLst>
          </p:cNvPr>
          <p:cNvSpPr txBox="1"/>
          <p:nvPr/>
        </p:nvSpPr>
        <p:spPr>
          <a:xfrm>
            <a:off x="1195587" y="3141571"/>
            <a:ext cx="273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@(annotation)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간결한 테스트 지원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A99FD-BAE8-2D4B-AB3B-04E90970F494}"/>
              </a:ext>
            </a:extLst>
          </p:cNvPr>
          <p:cNvSpPr txBox="1"/>
          <p:nvPr/>
        </p:nvSpPr>
        <p:spPr>
          <a:xfrm>
            <a:off x="1591900" y="3509146"/>
            <a:ext cx="1941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단위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모듈 별 테스트 가능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CF637D-7748-A04B-B6CA-DA4D386EDCB2}"/>
              </a:ext>
            </a:extLst>
          </p:cNvPr>
          <p:cNvSpPr txBox="1"/>
          <p:nvPr/>
        </p:nvSpPr>
        <p:spPr>
          <a:xfrm>
            <a:off x="831563" y="3876721"/>
            <a:ext cx="3462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Jfeature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통합되어 정확한 요구사항 파악 가능</a:t>
            </a:r>
            <a:endParaRPr kumimoji="1"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7642E-88CF-AF4A-BE2D-0F3D38B54E3D}"/>
              </a:ext>
            </a:extLst>
          </p:cNvPr>
          <p:cNvSpPr txBox="1"/>
          <p:nvPr/>
        </p:nvSpPr>
        <p:spPr>
          <a:xfrm>
            <a:off x="658813" y="4839005"/>
            <a:ext cx="10837862" cy="162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9FADD-01FE-EF48-88B4-A8B7DF63B495}"/>
              </a:ext>
            </a:extLst>
          </p:cNvPr>
          <p:cNvSpPr txBox="1"/>
          <p:nvPr/>
        </p:nvSpPr>
        <p:spPr>
          <a:xfrm>
            <a:off x="4827739" y="4603606"/>
            <a:ext cx="250000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Result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60DB3-B9DB-B04F-9AF7-93CCFB3AF362}"/>
              </a:ext>
            </a:extLst>
          </p:cNvPr>
          <p:cNvSpPr txBox="1"/>
          <p:nvPr/>
        </p:nvSpPr>
        <p:spPr>
          <a:xfrm>
            <a:off x="8098867" y="2977149"/>
            <a:ext cx="2993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jar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 전체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또는 선택적으로 검사</a:t>
            </a:r>
            <a:endParaRPr kumimoji="1" lang="ko-Kore-KR" altLang="en-US" sz="12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6F6D1-1EFF-B547-99DA-18D53D22B3F8}"/>
              </a:ext>
            </a:extLst>
          </p:cNvPr>
          <p:cNvSpPr txBox="1"/>
          <p:nvPr/>
        </p:nvSpPr>
        <p:spPr>
          <a:xfrm>
            <a:off x="8778662" y="3334774"/>
            <a:ext cx="163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정적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동적 분석 가능</a:t>
            </a:r>
            <a:endParaRPr kumimoji="1" lang="ko-Kore-KR" altLang="en-US" sz="12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71E4E-ADEE-724A-A8F8-BF8C3C2C1FBE}"/>
              </a:ext>
            </a:extLst>
          </p:cNvPr>
          <p:cNvSpPr txBox="1"/>
          <p:nvPr/>
        </p:nvSpPr>
        <p:spPr>
          <a:xfrm>
            <a:off x="8152849" y="3689126"/>
            <a:ext cx="2883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Text, HTML, XML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 결과보고서 출력</a:t>
            </a:r>
            <a:endParaRPr kumimoji="1" lang="ko-Kore-KR" altLang="en-US" sz="12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BA66B7-DEF6-0749-884B-A4E0C926B76F}"/>
              </a:ext>
            </a:extLst>
          </p:cNvPr>
          <p:cNvSpPr txBox="1"/>
          <p:nvPr/>
        </p:nvSpPr>
        <p:spPr>
          <a:xfrm>
            <a:off x="5429891" y="3254148"/>
            <a:ext cx="131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자동화된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1" lang="ko-KR" altLang="en-US" sz="12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테스팅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514BE5-07D2-0D45-BA30-785C752BD00B}"/>
              </a:ext>
            </a:extLst>
          </p:cNvPr>
          <p:cNvSpPr txBox="1"/>
          <p:nvPr/>
        </p:nvSpPr>
        <p:spPr>
          <a:xfrm>
            <a:off x="4877341" y="3643412"/>
            <a:ext cx="242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테스트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실행</a:t>
            </a:r>
            <a:r>
              <a:rPr kumimoji="1"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 관리</a:t>
            </a:r>
            <a:r>
              <a:rPr kumimoji="1"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보고 지원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55054-5A2F-7748-B9C8-819BF7A63CBB}"/>
              </a:ext>
            </a:extLst>
          </p:cNvPr>
          <p:cNvSpPr txBox="1"/>
          <p:nvPr/>
        </p:nvSpPr>
        <p:spPr>
          <a:xfrm>
            <a:off x="1552860" y="5029570"/>
            <a:ext cx="9055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4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fitNesse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code coverage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 도출을 위해 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JUnit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연동해야 하는 불편함이 있다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3B0265-4127-A545-931D-E984F354F647}"/>
              </a:ext>
            </a:extLst>
          </p:cNvPr>
          <p:cNvSpPr txBox="1"/>
          <p:nvPr/>
        </p:nvSpPr>
        <p:spPr>
          <a:xfrm>
            <a:off x="658813" y="5308149"/>
            <a:ext cx="1082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4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fitNesse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기능은 서버 환경에서 유용하지만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본 프로젝트의 개발 과정에 서버를 열 자본은 없다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62901-79AB-204C-A253-45800E649763}"/>
              </a:ext>
            </a:extLst>
          </p:cNvPr>
          <p:cNvSpPr txBox="1"/>
          <p:nvPr/>
        </p:nvSpPr>
        <p:spPr>
          <a:xfrm>
            <a:off x="899945" y="5608700"/>
            <a:ext cx="10372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팀원 모두가 </a:t>
            </a:r>
            <a:r>
              <a:rPr lang="en-US" altLang="ko-Kore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다룰 수 있는 상태에서 자동화된 테스트 도구는 의미가 퇴색한다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kumimoji="1" lang="ko-Kore-KR" altLang="en-US" sz="1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72EC5C0E-A591-EE49-9249-2871A09E34E2}"/>
              </a:ext>
            </a:extLst>
          </p:cNvPr>
          <p:cNvSpPr/>
          <p:nvPr/>
        </p:nvSpPr>
        <p:spPr>
          <a:xfrm>
            <a:off x="3243185" y="6131841"/>
            <a:ext cx="247142" cy="86133"/>
          </a:xfrm>
          <a:prstGeom prst="rightArrow">
            <a:avLst/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B65BE8-8C3E-3E47-BD3D-1C4190C3CAE0}"/>
              </a:ext>
            </a:extLst>
          </p:cNvPr>
          <p:cNvSpPr txBox="1"/>
          <p:nvPr/>
        </p:nvSpPr>
        <p:spPr>
          <a:xfrm>
            <a:off x="3533457" y="5984112"/>
            <a:ext cx="5594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Junit</a:t>
            </a:r>
            <a:r>
              <a:rPr kumimoji="1" lang="ko-KR" altLang="en-US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kumimoji="1" lang="en-US" altLang="ko-KR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EMMA</a:t>
            </a:r>
            <a:r>
              <a:rPr kumimoji="1" lang="ko-KR" altLang="en-US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사용하여 테스트를 진행한다</a:t>
            </a:r>
            <a:r>
              <a:rPr kumimoji="1" lang="en-US" altLang="ko-KR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kumimoji="1" lang="ko-KR" altLang="en-US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kumimoji="1" lang="ko-Kore-KR" altLang="en-US" sz="20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43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3168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Best</a:t>
            </a:r>
            <a:r>
              <a:rPr lang="ko-KR" altLang="en-US" sz="400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00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</a:t>
            </a:r>
            <a:endParaRPr lang="ko-KR" altLang="en-US" sz="4000">
              <a:solidFill>
                <a:srgbClr val="E69A9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5D64C-4EB4-4BAB-958B-A449BD32930C}"/>
              </a:ext>
            </a:extLst>
          </p:cNvPr>
          <p:cNvSpPr txBox="1"/>
          <p:nvPr/>
        </p:nvSpPr>
        <p:spPr>
          <a:xfrm>
            <a:off x="944067" y="2977290"/>
            <a:ext cx="2228657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프로젝트 관리 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협업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41A01-2AD4-44C3-BB55-C1F3588E52CC}"/>
              </a:ext>
            </a:extLst>
          </p:cNvPr>
          <p:cNvSpPr txBox="1"/>
          <p:nvPr/>
        </p:nvSpPr>
        <p:spPr>
          <a:xfrm>
            <a:off x="944067" y="4361904"/>
            <a:ext cx="1220694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형상관리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FAFB8-C907-4D87-93CC-8847FDFAEEBC}"/>
              </a:ext>
            </a:extLst>
          </p:cNvPr>
          <p:cNvSpPr txBox="1"/>
          <p:nvPr/>
        </p:nvSpPr>
        <p:spPr>
          <a:xfrm>
            <a:off x="944067" y="5054211"/>
            <a:ext cx="1549608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개발 도구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BE9F3D-0E41-42BF-A5CF-D9AD0CF91C3A}"/>
              </a:ext>
            </a:extLst>
          </p:cNvPr>
          <p:cNvSpPr txBox="1"/>
          <p:nvPr/>
        </p:nvSpPr>
        <p:spPr>
          <a:xfrm>
            <a:off x="944067" y="2284983"/>
            <a:ext cx="895571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테스팅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DF6B7-694A-4298-864B-28BED1CE8306}"/>
              </a:ext>
            </a:extLst>
          </p:cNvPr>
          <p:cNvSpPr txBox="1"/>
          <p:nvPr/>
        </p:nvSpPr>
        <p:spPr>
          <a:xfrm>
            <a:off x="944067" y="3669597"/>
            <a:ext cx="1199473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이슈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관리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1616C-D4EA-4CC5-B399-652BE21934E6}"/>
              </a:ext>
            </a:extLst>
          </p:cNvPr>
          <p:cNvSpPr txBox="1"/>
          <p:nvPr/>
        </p:nvSpPr>
        <p:spPr>
          <a:xfrm>
            <a:off x="944067" y="5746519"/>
            <a:ext cx="1456038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통합 및 배포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86D00-B84F-42CC-93FC-AE5D18DE5807}"/>
              </a:ext>
            </a:extLst>
          </p:cNvPr>
          <p:cNvSpPr txBox="1"/>
          <p:nvPr/>
        </p:nvSpPr>
        <p:spPr>
          <a:xfrm>
            <a:off x="944067" y="1592676"/>
            <a:ext cx="1549608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개발 프로세스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6EB0E-9049-4A67-BC29-D9A83FED04D4}"/>
              </a:ext>
            </a:extLst>
          </p:cNvPr>
          <p:cNvSpPr txBox="1"/>
          <p:nvPr/>
        </p:nvSpPr>
        <p:spPr>
          <a:xfrm>
            <a:off x="3017033" y="1665814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Scrum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653D6E-C3D5-4AC1-AFA2-AB6FF3636585}"/>
              </a:ext>
            </a:extLst>
          </p:cNvPr>
          <p:cNvSpPr txBox="1"/>
          <p:nvPr/>
        </p:nvSpPr>
        <p:spPr>
          <a:xfrm>
            <a:off x="5514193" y="1665814"/>
            <a:ext cx="148003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Kanban</a:t>
            </a:r>
            <a:endParaRPr lang="ko-KR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D68DE3-5444-42CC-80BA-1D19FE77FC80}"/>
              </a:ext>
            </a:extLst>
          </p:cNvPr>
          <p:cNvSpPr txBox="1"/>
          <p:nvPr/>
        </p:nvSpPr>
        <p:spPr>
          <a:xfrm>
            <a:off x="8193617" y="1707179"/>
            <a:ext cx="110570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XP</a:t>
            </a:r>
            <a:endParaRPr lang="ko-KR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C6DACD-ABC8-45CD-9C4A-B2A4D39EECC6}"/>
              </a:ext>
            </a:extLst>
          </p:cNvPr>
          <p:cNvSpPr txBox="1"/>
          <p:nvPr/>
        </p:nvSpPr>
        <p:spPr>
          <a:xfrm>
            <a:off x="3056778" y="3718961"/>
            <a:ext cx="1376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JIRA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76D0C7-F161-4EFA-A7A6-C69CD547BA6C}"/>
              </a:ext>
            </a:extLst>
          </p:cNvPr>
          <p:cNvSpPr txBox="1"/>
          <p:nvPr/>
        </p:nvSpPr>
        <p:spPr>
          <a:xfrm>
            <a:off x="8046854" y="3763248"/>
            <a:ext cx="1399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BUGZILLA</a:t>
            </a:r>
            <a:endParaRPr lang="ko-KR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4E1398-F312-4EB2-93F0-416D7DA2A890}"/>
              </a:ext>
            </a:extLst>
          </p:cNvPr>
          <p:cNvSpPr txBox="1"/>
          <p:nvPr/>
        </p:nvSpPr>
        <p:spPr>
          <a:xfrm>
            <a:off x="9848697" y="3735706"/>
            <a:ext cx="1399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YONA</a:t>
            </a:r>
            <a:endParaRPr lang="ko-KR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BB06F-2CA9-4DD1-BC89-84A8B4C35029}"/>
              </a:ext>
            </a:extLst>
          </p:cNvPr>
          <p:cNvSpPr txBox="1"/>
          <p:nvPr/>
        </p:nvSpPr>
        <p:spPr>
          <a:xfrm>
            <a:off x="5554592" y="3726407"/>
            <a:ext cx="1399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GitHub</a:t>
            </a:r>
            <a:endParaRPr lang="ko-KR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2E2AC-BF75-47EA-90D1-918DAD9C54AC}"/>
              </a:ext>
            </a:extLst>
          </p:cNvPr>
          <p:cNvSpPr txBox="1"/>
          <p:nvPr/>
        </p:nvSpPr>
        <p:spPr>
          <a:xfrm>
            <a:off x="3017033" y="2287445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JUnit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A8647-DB22-4811-9CAC-7E936F716C2A}"/>
              </a:ext>
            </a:extLst>
          </p:cNvPr>
          <p:cNvSpPr txBox="1"/>
          <p:nvPr/>
        </p:nvSpPr>
        <p:spPr>
          <a:xfrm>
            <a:off x="7990052" y="2287445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FitNesse</a:t>
            </a:r>
            <a:endParaRPr lang="ko-KR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30AD0-A0F2-4587-8C0C-85A2789FAC38}"/>
              </a:ext>
            </a:extLst>
          </p:cNvPr>
          <p:cNvSpPr txBox="1"/>
          <p:nvPr/>
        </p:nvSpPr>
        <p:spPr>
          <a:xfrm>
            <a:off x="5538188" y="2262206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Emma</a:t>
            </a:r>
            <a:endParaRPr lang="ko-KR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60287C-2E4A-4CA2-825B-F2D5E64640F3}"/>
              </a:ext>
            </a:extLst>
          </p:cNvPr>
          <p:cNvSpPr txBox="1"/>
          <p:nvPr/>
        </p:nvSpPr>
        <p:spPr>
          <a:xfrm>
            <a:off x="5528538" y="4340813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SVN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454367-9863-4D38-8B51-04E7404F40D7}"/>
              </a:ext>
            </a:extLst>
          </p:cNvPr>
          <p:cNvSpPr txBox="1"/>
          <p:nvPr/>
        </p:nvSpPr>
        <p:spPr>
          <a:xfrm>
            <a:off x="3032630" y="4419829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</a:t>
            </a:r>
            <a:endParaRPr lang="ko-KR" altLang="en-US" err="1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43F858-806A-4B30-AD84-B48E51A7FDB8}"/>
              </a:ext>
            </a:extLst>
          </p:cNvPr>
          <p:cNvSpPr txBox="1"/>
          <p:nvPr/>
        </p:nvSpPr>
        <p:spPr>
          <a:xfrm>
            <a:off x="3017032" y="5054707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IntelliJ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CC61A7-187C-45AE-91CB-2505EF5409FE}"/>
              </a:ext>
            </a:extLst>
          </p:cNvPr>
          <p:cNvSpPr txBox="1"/>
          <p:nvPr/>
        </p:nvSpPr>
        <p:spPr>
          <a:xfrm>
            <a:off x="5539745" y="5084786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eclipse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65B013-A169-43D8-824D-4EB1956DA9E0}"/>
              </a:ext>
            </a:extLst>
          </p:cNvPr>
          <p:cNvSpPr txBox="1"/>
          <p:nvPr/>
        </p:nvSpPr>
        <p:spPr>
          <a:xfrm>
            <a:off x="5526190" y="5774924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Jenkins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4BD7FF-A23B-45D6-BA0A-E2BCEB00910B}"/>
              </a:ext>
            </a:extLst>
          </p:cNvPr>
          <p:cNvSpPr txBox="1"/>
          <p:nvPr/>
        </p:nvSpPr>
        <p:spPr>
          <a:xfrm>
            <a:off x="2795981" y="5788115"/>
            <a:ext cx="1847064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Github</a:t>
            </a:r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Actions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C0EE7B-B8A4-4B03-8103-0828098554CA}"/>
              </a:ext>
            </a:extLst>
          </p:cNvPr>
          <p:cNvSpPr txBox="1"/>
          <p:nvPr/>
        </p:nvSpPr>
        <p:spPr>
          <a:xfrm>
            <a:off x="3017032" y="2959207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JIRA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37E8B6-7658-487A-9AC9-7ADCD845A9A9}"/>
              </a:ext>
            </a:extLst>
          </p:cNvPr>
          <p:cNvSpPr txBox="1"/>
          <p:nvPr/>
        </p:nvSpPr>
        <p:spPr>
          <a:xfrm>
            <a:off x="5539744" y="2979261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JANDI</a:t>
            </a:r>
            <a:endParaRPr lang="ko-KR" err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924097-A7C7-4932-88C0-A288BCAF0BBB}"/>
              </a:ext>
            </a:extLst>
          </p:cNvPr>
          <p:cNvSpPr txBox="1"/>
          <p:nvPr/>
        </p:nvSpPr>
        <p:spPr>
          <a:xfrm>
            <a:off x="8020200" y="2996048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Slack</a:t>
            </a:r>
            <a:endParaRPr lang="ko-KR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2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9595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  <p:bldP spid="26" grpId="0"/>
      <p:bldP spid="27" grpId="0"/>
      <p:bldP spid="19" grpId="0"/>
      <p:bldP spid="28" grpId="0"/>
      <p:bldP spid="33" grpId="0"/>
      <p:bldP spid="35" grpId="0"/>
      <p:bldP spid="37" grpId="0"/>
      <p:bldP spid="38" grpId="0"/>
      <p:bldP spid="45" grpId="0"/>
      <p:bldP spid="46" grpId="0"/>
      <p:bldP spid="47" grpId="0"/>
      <p:bldP spid="50" grpId="0"/>
      <p:bldP spid="51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E11B5-9E53-4DED-A7D7-4D801BC4F298}"/>
              </a:ext>
            </a:extLst>
          </p:cNvPr>
          <p:cNvSpPr txBox="1"/>
          <p:nvPr/>
        </p:nvSpPr>
        <p:spPr>
          <a:xfrm>
            <a:off x="2856559" y="583319"/>
            <a:ext cx="188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전 기획</a:t>
            </a:r>
            <a:endParaRPr kumimoji="1" lang="ko-Kore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521808-F62D-4741-BBD7-42414C7D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2" y="1619997"/>
            <a:ext cx="1781473" cy="22546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F32BB9-80EC-4802-BBE7-D5DA3F3C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703" y="4228107"/>
            <a:ext cx="1782307" cy="2254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5C9A3D-0BDB-450C-B3B3-FB1FC4A9B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59" y="1619998"/>
            <a:ext cx="1802138" cy="22546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7358E6C-2688-462C-A899-E724A2BF6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62" y="4247317"/>
            <a:ext cx="1782953" cy="22546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E6BD28-37DB-4805-8A16-B33741289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311" y="1629950"/>
            <a:ext cx="1781473" cy="225257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696F7A3-8572-4442-8ADF-2A7E24BA7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559" y="4214277"/>
            <a:ext cx="1770543" cy="22685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7069AF-D03E-48EB-9B19-8DD005ABC680}"/>
              </a:ext>
            </a:extLst>
          </p:cNvPr>
          <p:cNvSpPr txBox="1"/>
          <p:nvPr/>
        </p:nvSpPr>
        <p:spPr>
          <a:xfrm>
            <a:off x="2322036" y="2555134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SETTING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버튼 추가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8BFF9-46BF-45B1-90D9-772A62243572}"/>
              </a:ext>
            </a:extLst>
          </p:cNvPr>
          <p:cNvSpPr txBox="1"/>
          <p:nvPr/>
        </p:nvSpPr>
        <p:spPr>
          <a:xfrm>
            <a:off x="2270281" y="1746577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[MAIN]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ED1505-2001-42C7-BFC4-3278C1F48B7F}"/>
              </a:ext>
            </a:extLst>
          </p:cNvPr>
          <p:cNvSpPr txBox="1"/>
          <p:nvPr/>
        </p:nvSpPr>
        <p:spPr>
          <a:xfrm>
            <a:off x="10030104" y="4902551"/>
            <a:ext cx="1782307" cy="1030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플레이어 모드와 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난이도에 따른 점수 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기록 확인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4519B2-32F3-402C-8A65-CBB8E9CD999B}"/>
              </a:ext>
            </a:extLst>
          </p:cNvPr>
          <p:cNvSpPr txBox="1"/>
          <p:nvPr/>
        </p:nvSpPr>
        <p:spPr>
          <a:xfrm>
            <a:off x="10030937" y="4449575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[HIGH SCORES]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087E97-EC6E-4884-A830-52E2202982F7}"/>
              </a:ext>
            </a:extLst>
          </p:cNvPr>
          <p:cNvSpPr txBox="1"/>
          <p:nvPr/>
        </p:nvSpPr>
        <p:spPr>
          <a:xfrm>
            <a:off x="6197286" y="2342167"/>
            <a:ext cx="1781473" cy="1343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난이도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플레이어모드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플레이어 색 선택 설정 가능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41257F-12F5-47B6-A5C5-F3EAB431E972}"/>
              </a:ext>
            </a:extLst>
          </p:cNvPr>
          <p:cNvSpPr txBox="1"/>
          <p:nvPr/>
        </p:nvSpPr>
        <p:spPr>
          <a:xfrm>
            <a:off x="6197285" y="1746578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[SETTING]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293510-4005-41CB-A039-C67AB5EBE02F}"/>
              </a:ext>
            </a:extLst>
          </p:cNvPr>
          <p:cNvSpPr txBox="1"/>
          <p:nvPr/>
        </p:nvSpPr>
        <p:spPr>
          <a:xfrm>
            <a:off x="9915063" y="6001857"/>
            <a:ext cx="2024925" cy="373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기록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reset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기능 추가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A9AD22-C2D7-4CCC-ACDC-001E89075503}"/>
              </a:ext>
            </a:extLst>
          </p:cNvPr>
          <p:cNvSpPr txBox="1"/>
          <p:nvPr/>
        </p:nvSpPr>
        <p:spPr>
          <a:xfrm>
            <a:off x="9961552" y="2423998"/>
            <a:ext cx="2020982" cy="6970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각 플레이어의 생명과 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점수 확인 가능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097943-0771-4DF6-906B-7AAE1B82B427}"/>
              </a:ext>
            </a:extLst>
          </p:cNvPr>
          <p:cNvSpPr txBox="1"/>
          <p:nvPr/>
        </p:nvSpPr>
        <p:spPr>
          <a:xfrm>
            <a:off x="10071319" y="1745659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[2PLAYER_GAME]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C6FEC3-4324-460C-A555-E4E0C2813F98}"/>
              </a:ext>
            </a:extLst>
          </p:cNvPr>
          <p:cNvSpPr txBox="1"/>
          <p:nvPr/>
        </p:nvSpPr>
        <p:spPr>
          <a:xfrm>
            <a:off x="9966368" y="3230027"/>
            <a:ext cx="2024925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2P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확인 가능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E3A1AE-5937-49DE-9518-C1DEFF2931F5}"/>
              </a:ext>
            </a:extLst>
          </p:cNvPr>
          <p:cNvSpPr txBox="1"/>
          <p:nvPr/>
        </p:nvSpPr>
        <p:spPr>
          <a:xfrm>
            <a:off x="6038329" y="4933113"/>
            <a:ext cx="2020982" cy="7075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각 플레이어의 점수를 비교하여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Title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이 바뀜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D7D8C-9F5C-4FB9-A251-444D8B818A57}"/>
              </a:ext>
            </a:extLst>
          </p:cNvPr>
          <p:cNvSpPr txBox="1"/>
          <p:nvPr/>
        </p:nvSpPr>
        <p:spPr>
          <a:xfrm>
            <a:off x="6051904" y="4447721"/>
            <a:ext cx="2007407" cy="373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[2PLAYER_GAME_END]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2C2A52-5D28-47A7-9369-9967A4EC4F4F}"/>
              </a:ext>
            </a:extLst>
          </p:cNvPr>
          <p:cNvSpPr txBox="1"/>
          <p:nvPr/>
        </p:nvSpPr>
        <p:spPr>
          <a:xfrm>
            <a:off x="6043145" y="5655252"/>
            <a:ext cx="2024925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2P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게임 정보 표시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8B9D82-1155-49BA-B71F-E43CBD6AE746}"/>
              </a:ext>
            </a:extLst>
          </p:cNvPr>
          <p:cNvSpPr txBox="1"/>
          <p:nvPr/>
        </p:nvSpPr>
        <p:spPr>
          <a:xfrm>
            <a:off x="6053109" y="6049158"/>
            <a:ext cx="2024925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2P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의 이름 입력 가능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114593-CE92-442E-8D14-4B5C8A6A717A}"/>
              </a:ext>
            </a:extLst>
          </p:cNvPr>
          <p:cNvSpPr txBox="1"/>
          <p:nvPr/>
        </p:nvSpPr>
        <p:spPr>
          <a:xfrm>
            <a:off x="2160515" y="5235015"/>
            <a:ext cx="2144489" cy="373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게임 중 일시 정지 기능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F1B521-CBA1-4DEF-B947-C3E40D461FF5}"/>
              </a:ext>
            </a:extLst>
          </p:cNvPr>
          <p:cNvSpPr txBox="1"/>
          <p:nvPr/>
        </p:nvSpPr>
        <p:spPr>
          <a:xfrm>
            <a:off x="2300289" y="4460014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[PAUSE]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496F49-7A88-4368-9D47-D11785CC8D4A}"/>
              </a:ext>
            </a:extLst>
          </p:cNvPr>
          <p:cNvSpPr txBox="1"/>
          <p:nvPr/>
        </p:nvSpPr>
        <p:spPr>
          <a:xfrm>
            <a:off x="2179700" y="5692711"/>
            <a:ext cx="2125304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정지시 게임 종료 가능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774573-D0FD-4152-8B63-709E1A0F70B4}"/>
              </a:ext>
            </a:extLst>
          </p:cNvPr>
          <p:cNvSpPr txBox="1"/>
          <p:nvPr/>
        </p:nvSpPr>
        <p:spPr>
          <a:xfrm>
            <a:off x="12492439" y="-895616"/>
            <a:ext cx="521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-&gt; setting -&gt; 2player game -&gt; pause -&gt; 2player  game end -&gt; high scores </a:t>
            </a:r>
            <a:endParaRPr kumimoji="1" lang="ko-Kore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20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869CEFC4-978B-4E1C-8B1A-85418626665E}"/>
              </a:ext>
            </a:extLst>
          </p:cNvPr>
          <p:cNvSpPr txBox="1"/>
          <p:nvPr/>
        </p:nvSpPr>
        <p:spPr>
          <a:xfrm>
            <a:off x="919726" y="4582561"/>
            <a:ext cx="2993438" cy="36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1797EF-647D-4EC7-8C90-18E65B845802}"/>
              </a:ext>
            </a:extLst>
          </p:cNvPr>
          <p:cNvSpPr/>
          <p:nvPr/>
        </p:nvSpPr>
        <p:spPr>
          <a:xfrm>
            <a:off x="666140" y="2002681"/>
            <a:ext cx="3515335" cy="4121284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355AC-D628-4B9C-AE54-21E8BD6FB0CC}"/>
              </a:ext>
            </a:extLst>
          </p:cNvPr>
          <p:cNvSpPr txBox="1"/>
          <p:nvPr/>
        </p:nvSpPr>
        <p:spPr>
          <a:xfrm>
            <a:off x="1198004" y="1773453"/>
            <a:ext cx="245947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Scrum</a:t>
            </a:r>
            <a:endParaRPr lang="ko-KR" altLang="en-US" sz="240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B3A84-A7F4-4457-8403-808F08E013A1}"/>
              </a:ext>
            </a:extLst>
          </p:cNvPr>
          <p:cNvSpPr txBox="1"/>
          <p:nvPr/>
        </p:nvSpPr>
        <p:spPr>
          <a:xfrm>
            <a:off x="919730" y="2521290"/>
            <a:ext cx="2993438" cy="180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EBEC4-0F89-4DB7-959E-7A2119148115}"/>
              </a:ext>
            </a:extLst>
          </p:cNvPr>
          <p:cNvSpPr txBox="1"/>
          <p:nvPr/>
        </p:nvSpPr>
        <p:spPr>
          <a:xfrm>
            <a:off x="919730" y="5478754"/>
            <a:ext cx="2993438" cy="36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4FA62E-7112-4828-858E-A3E1A3D56DDA}"/>
              </a:ext>
            </a:extLst>
          </p:cNvPr>
          <p:cNvSpPr txBox="1"/>
          <p:nvPr/>
        </p:nvSpPr>
        <p:spPr>
          <a:xfrm>
            <a:off x="919730" y="4582561"/>
            <a:ext cx="2993438" cy="36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896842-36CC-4992-8B6A-32574BB32F3C}"/>
              </a:ext>
            </a:extLst>
          </p:cNvPr>
          <p:cNvCxnSpPr>
            <a:cxnSpLocks/>
          </p:cNvCxnSpPr>
          <p:nvPr/>
        </p:nvCxnSpPr>
        <p:spPr>
          <a:xfrm>
            <a:off x="2419350" y="5126139"/>
            <a:ext cx="0" cy="189104"/>
          </a:xfrm>
          <a:prstGeom prst="line">
            <a:avLst/>
          </a:prstGeom>
          <a:ln w="19050">
            <a:solidFill>
              <a:srgbClr val="E69A9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A01EF51-040B-428F-B6B5-585C68141E92}"/>
              </a:ext>
            </a:extLst>
          </p:cNvPr>
          <p:cNvSpPr txBox="1"/>
          <p:nvPr/>
        </p:nvSpPr>
        <p:spPr>
          <a:xfrm>
            <a:off x="1064920" y="2352013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D363F5-1830-4D56-992B-D26E54832EE3}"/>
              </a:ext>
            </a:extLst>
          </p:cNvPr>
          <p:cNvSpPr txBox="1"/>
          <p:nvPr/>
        </p:nvSpPr>
        <p:spPr>
          <a:xfrm>
            <a:off x="1018522" y="4419701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543002-BCE8-4875-B8A3-971DDB99F1ED}"/>
              </a:ext>
            </a:extLst>
          </p:cNvPr>
          <p:cNvSpPr txBox="1"/>
          <p:nvPr/>
        </p:nvSpPr>
        <p:spPr>
          <a:xfrm>
            <a:off x="1017295" y="5315243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559C8B-CE76-440C-ACDD-7889BD606FC1}"/>
              </a:ext>
            </a:extLst>
          </p:cNvPr>
          <p:cNvSpPr/>
          <p:nvPr/>
        </p:nvSpPr>
        <p:spPr>
          <a:xfrm>
            <a:off x="1064920" y="2955442"/>
            <a:ext cx="2677579" cy="513516"/>
          </a:xfrm>
          <a:prstGeom prst="roundRect">
            <a:avLst>
              <a:gd name="adj" fmla="val 40780"/>
            </a:avLst>
          </a:prstGeom>
          <a:noFill/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Epic issue #1</a:t>
            </a:r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D7F7B08-CBE6-44FD-B3F7-C007EF5CF5D0}"/>
              </a:ext>
            </a:extLst>
          </p:cNvPr>
          <p:cNvSpPr/>
          <p:nvPr/>
        </p:nvSpPr>
        <p:spPr>
          <a:xfrm>
            <a:off x="1064920" y="3626750"/>
            <a:ext cx="2677579" cy="513516"/>
          </a:xfrm>
          <a:prstGeom prst="roundRect">
            <a:avLst>
              <a:gd name="adj" fmla="val 40780"/>
            </a:avLst>
          </a:prstGeom>
          <a:noFill/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Epic issue #2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921B13-FB13-4D35-A29E-14257AA152C9}"/>
              </a:ext>
            </a:extLst>
          </p:cNvPr>
          <p:cNvSpPr txBox="1"/>
          <p:nvPr/>
        </p:nvSpPr>
        <p:spPr>
          <a:xfrm>
            <a:off x="2419350" y="2405874"/>
            <a:ext cx="1414255" cy="230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>
                <a:solidFill>
                  <a:srgbClr val="FFFFFF"/>
                </a:solidFill>
                <a:ea typeface="나눔스퀘어 Light"/>
              </a:rPr>
              <a:t>2020.11.20~2020.12.20 </a:t>
            </a:r>
            <a:endParaRPr lang="ko-KR" sz="9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35A561-3502-4B60-AF3A-7D17BEDE452E}"/>
              </a:ext>
            </a:extLst>
          </p:cNvPr>
          <p:cNvSpPr txBox="1"/>
          <p:nvPr/>
        </p:nvSpPr>
        <p:spPr>
          <a:xfrm>
            <a:off x="1017291" y="2352013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F96546E-AD1B-470F-90D8-8B108B8F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1457870"/>
            <a:ext cx="6601435" cy="237672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B19CE38-7FAA-42CD-BCE0-D4D73E72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3945817"/>
            <a:ext cx="6601435" cy="25422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FD23E05-77AF-4C0A-B44B-8D88191B85B1}"/>
              </a:ext>
            </a:extLst>
          </p:cNvPr>
          <p:cNvSpPr/>
          <p:nvPr/>
        </p:nvSpPr>
        <p:spPr>
          <a:xfrm>
            <a:off x="5155117" y="1942990"/>
            <a:ext cx="1647825" cy="301653"/>
          </a:xfrm>
          <a:prstGeom prst="roundRect">
            <a:avLst>
              <a:gd name="adj" fmla="val 50000"/>
            </a:avLst>
          </a:prstGeom>
          <a:noFill/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>
                <a:solidFill>
                  <a:srgbClr val="E69A9A"/>
                </a:solidFill>
              </a:rPr>
              <a:t>sprint</a:t>
            </a:r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4B3A55F-99DB-4B1D-9A94-C54B2A8FD09A}"/>
              </a:ext>
            </a:extLst>
          </p:cNvPr>
          <p:cNvSpPr/>
          <p:nvPr/>
        </p:nvSpPr>
        <p:spPr>
          <a:xfrm>
            <a:off x="5114925" y="2888791"/>
            <a:ext cx="1647825" cy="3016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>
                <a:solidFill>
                  <a:srgbClr val="E69A9A"/>
                </a:solidFill>
              </a:rPr>
              <a:t>sprint</a:t>
            </a:r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53" name="화살표: 위로 굽음 52">
            <a:extLst>
              <a:ext uri="{FF2B5EF4-FFF2-40B4-BE49-F238E27FC236}">
                <a16:creationId xmlns:a16="http://schemas.microsoft.com/office/drawing/2014/main" id="{FC39F754-79BB-4E06-B484-AA27E768E215}"/>
              </a:ext>
            </a:extLst>
          </p:cNvPr>
          <p:cNvSpPr/>
          <p:nvPr/>
        </p:nvSpPr>
        <p:spPr>
          <a:xfrm rot="10800000" flipH="1">
            <a:off x="6802942" y="2070647"/>
            <a:ext cx="1142515" cy="2079144"/>
          </a:xfrm>
          <a:prstGeom prst="bentUpArrow">
            <a:avLst>
              <a:gd name="adj1" fmla="val 1276"/>
              <a:gd name="adj2" fmla="val 5975"/>
              <a:gd name="adj3" fmla="val 11078"/>
            </a:avLst>
          </a:prstGeom>
          <a:solidFill>
            <a:srgbClr val="E6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82E2C-46A0-4F14-92C6-26680A23A0DA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42DD83-88F6-4324-9B1A-8A0F357F2729}"/>
              </a:ext>
            </a:extLst>
          </p:cNvPr>
          <p:cNvSpPr txBox="1"/>
          <p:nvPr/>
        </p:nvSpPr>
        <p:spPr>
          <a:xfrm>
            <a:off x="1198004" y="1264118"/>
            <a:ext cx="24931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JIRA &amp;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프로세스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45F7D5-2B11-4E46-86EB-6F3019E8A199}"/>
              </a:ext>
            </a:extLst>
          </p:cNvPr>
          <p:cNvSpPr txBox="1"/>
          <p:nvPr/>
        </p:nvSpPr>
        <p:spPr>
          <a:xfrm>
            <a:off x="2856559" y="583319"/>
            <a:ext cx="188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전 기획</a:t>
            </a:r>
            <a:endParaRPr kumimoji="1" lang="ko-Kore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8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39" grpId="0" animBg="1"/>
      <p:bldP spid="5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E7C7F3-766C-4140-A253-58550B915483}"/>
              </a:ext>
            </a:extLst>
          </p:cNvPr>
          <p:cNvSpPr/>
          <p:nvPr/>
        </p:nvSpPr>
        <p:spPr>
          <a:xfrm>
            <a:off x="669384" y="3187653"/>
            <a:ext cx="3515335" cy="3202928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9943A-85D2-4E9B-807A-CE774175252F}"/>
              </a:ext>
            </a:extLst>
          </p:cNvPr>
          <p:cNvSpPr txBox="1"/>
          <p:nvPr/>
        </p:nvSpPr>
        <p:spPr>
          <a:xfrm>
            <a:off x="1270641" y="2904439"/>
            <a:ext cx="2312821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Kanban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CB26D98B-94C6-41FF-A2C3-53F3FEAE1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164259"/>
              </p:ext>
            </p:extLst>
          </p:nvPr>
        </p:nvGraphicFramePr>
        <p:xfrm>
          <a:off x="892814" y="3540235"/>
          <a:ext cx="3039996" cy="2559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332">
                  <a:extLst>
                    <a:ext uri="{9D8B030D-6E8A-4147-A177-3AD203B41FA5}">
                      <a16:colId xmlns:a16="http://schemas.microsoft.com/office/drawing/2014/main" val="3429355082"/>
                    </a:ext>
                  </a:extLst>
                </a:gridCol>
                <a:gridCol w="1013332">
                  <a:extLst>
                    <a:ext uri="{9D8B030D-6E8A-4147-A177-3AD203B41FA5}">
                      <a16:colId xmlns:a16="http://schemas.microsoft.com/office/drawing/2014/main" val="1091413263"/>
                    </a:ext>
                  </a:extLst>
                </a:gridCol>
                <a:gridCol w="1013332">
                  <a:extLst>
                    <a:ext uri="{9D8B030D-6E8A-4147-A177-3AD203B41FA5}">
                      <a16:colId xmlns:a16="http://schemas.microsoft.com/office/drawing/2014/main" val="1147020319"/>
                    </a:ext>
                  </a:extLst>
                </a:gridCol>
              </a:tblGrid>
              <a:tr h="5507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backlog</a:t>
                      </a:r>
                      <a:endParaRPr lang="ko-KR" altLang="en-US" sz="14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To Do</a:t>
                      </a:r>
                      <a:endParaRPr lang="ko-KR" altLang="en-US" sz="14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Finished</a:t>
                      </a:r>
                      <a:endParaRPr lang="ko-KR" altLang="en-US" sz="14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762373"/>
                  </a:ext>
                </a:extLst>
              </a:tr>
              <a:tr h="2008323"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duo</a:t>
                      </a:r>
                    </a:p>
                    <a:p>
                      <a:pPr marL="171450" indent="-1714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score</a:t>
                      </a:r>
                    </a:p>
                    <a:p>
                      <a:pPr marL="171450" indent="-1714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interface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planning</a:t>
                      </a:r>
                    </a:p>
                    <a:p>
                      <a:pPr marL="171450" indent="-1714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difficulty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pause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7778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91ED9BA-E492-4705-8AB5-1F409B740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40"/>
          <a:stretch/>
        </p:blipFill>
        <p:spPr>
          <a:xfrm>
            <a:off x="4908020" y="1997969"/>
            <a:ext cx="6588125" cy="439261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C99F7B6-1BA2-47FF-A075-E0790121BB41}"/>
              </a:ext>
            </a:extLst>
          </p:cNvPr>
          <p:cNvSpPr/>
          <p:nvPr/>
        </p:nvSpPr>
        <p:spPr>
          <a:xfrm>
            <a:off x="5048250" y="2666890"/>
            <a:ext cx="2082796" cy="301653"/>
          </a:xfrm>
          <a:prstGeom prst="roundRect">
            <a:avLst>
              <a:gd name="adj" fmla="val 50000"/>
            </a:avLst>
          </a:prstGeom>
          <a:noFill/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>
                <a:solidFill>
                  <a:srgbClr val="E69A9A"/>
                </a:solidFill>
              </a:rPr>
              <a:t>Backlog</a:t>
            </a:r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FD2A827-4713-4FE9-AB3A-55BBD84D3E8A}"/>
              </a:ext>
            </a:extLst>
          </p:cNvPr>
          <p:cNvSpPr/>
          <p:nvPr/>
        </p:nvSpPr>
        <p:spPr>
          <a:xfrm>
            <a:off x="7169152" y="2666889"/>
            <a:ext cx="2082796" cy="301653"/>
          </a:xfrm>
          <a:prstGeom prst="roundRect">
            <a:avLst>
              <a:gd name="adj" fmla="val 50000"/>
            </a:avLst>
          </a:prstGeom>
          <a:noFill/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>
                <a:solidFill>
                  <a:srgbClr val="E69A9A"/>
                </a:solidFill>
              </a:rPr>
              <a:t>To Do</a:t>
            </a:r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9C8E19-C69A-4339-BAE1-B16AE28ADCCB}"/>
              </a:ext>
            </a:extLst>
          </p:cNvPr>
          <p:cNvSpPr/>
          <p:nvPr/>
        </p:nvSpPr>
        <p:spPr>
          <a:xfrm>
            <a:off x="9305132" y="2666889"/>
            <a:ext cx="2067718" cy="301653"/>
          </a:xfrm>
          <a:prstGeom prst="roundRect">
            <a:avLst>
              <a:gd name="adj" fmla="val 50000"/>
            </a:avLst>
          </a:prstGeom>
          <a:noFill/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>
                <a:solidFill>
                  <a:srgbClr val="E69A9A"/>
                </a:solidFill>
              </a:rPr>
              <a:t>Finished</a:t>
            </a:r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9" name="화살표: 오른쪽으로 구부러짐 8">
            <a:extLst>
              <a:ext uri="{FF2B5EF4-FFF2-40B4-BE49-F238E27FC236}">
                <a16:creationId xmlns:a16="http://schemas.microsoft.com/office/drawing/2014/main" id="{7FF91E81-ED02-41AB-8322-D5FB66BCA196}"/>
              </a:ext>
            </a:extLst>
          </p:cNvPr>
          <p:cNvSpPr/>
          <p:nvPr/>
        </p:nvSpPr>
        <p:spPr>
          <a:xfrm rot="16200000" flipH="1">
            <a:off x="1781549" y="4209749"/>
            <a:ext cx="243623" cy="706247"/>
          </a:xfrm>
          <a:prstGeom prst="curvedRightArrow">
            <a:avLst>
              <a:gd name="adj1" fmla="val 0"/>
              <a:gd name="adj2" fmla="val 42409"/>
              <a:gd name="adj3" fmla="val 25000"/>
            </a:avLst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화살표: 오른쪽으로 구부러짐 29">
            <a:extLst>
              <a:ext uri="{FF2B5EF4-FFF2-40B4-BE49-F238E27FC236}">
                <a16:creationId xmlns:a16="http://schemas.microsoft.com/office/drawing/2014/main" id="{AB7CD7B8-3480-41D1-9917-19A5AD0DCC95}"/>
              </a:ext>
            </a:extLst>
          </p:cNvPr>
          <p:cNvSpPr/>
          <p:nvPr/>
        </p:nvSpPr>
        <p:spPr>
          <a:xfrm rot="16200000">
            <a:off x="2799793" y="5460751"/>
            <a:ext cx="238258" cy="706247"/>
          </a:xfrm>
          <a:prstGeom prst="curvedRightArrow">
            <a:avLst>
              <a:gd name="adj1" fmla="val 0"/>
              <a:gd name="adj2" fmla="val 42409"/>
              <a:gd name="adj3" fmla="val 25000"/>
            </a:avLst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오른쪽으로 구부러짐 31">
            <a:extLst>
              <a:ext uri="{FF2B5EF4-FFF2-40B4-BE49-F238E27FC236}">
                <a16:creationId xmlns:a16="http://schemas.microsoft.com/office/drawing/2014/main" id="{E34F274B-318F-4E15-9F45-DAD8186C7D92}"/>
              </a:ext>
            </a:extLst>
          </p:cNvPr>
          <p:cNvSpPr/>
          <p:nvPr/>
        </p:nvSpPr>
        <p:spPr>
          <a:xfrm rot="16200000" flipH="1">
            <a:off x="7047340" y="2085215"/>
            <a:ext cx="243623" cy="706247"/>
          </a:xfrm>
          <a:prstGeom prst="curvedRightArrow">
            <a:avLst>
              <a:gd name="adj1" fmla="val 0"/>
              <a:gd name="adj2" fmla="val 42409"/>
              <a:gd name="adj3" fmla="val 25000"/>
            </a:avLst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오른쪽으로 구부러짐 33">
            <a:extLst>
              <a:ext uri="{FF2B5EF4-FFF2-40B4-BE49-F238E27FC236}">
                <a16:creationId xmlns:a16="http://schemas.microsoft.com/office/drawing/2014/main" id="{BB09CE74-DFB3-4261-B0B5-63BB075FDCBE}"/>
              </a:ext>
            </a:extLst>
          </p:cNvPr>
          <p:cNvSpPr/>
          <p:nvPr/>
        </p:nvSpPr>
        <p:spPr>
          <a:xfrm rot="16200000">
            <a:off x="9292695" y="2841287"/>
            <a:ext cx="238258" cy="706247"/>
          </a:xfrm>
          <a:prstGeom prst="curvedRightArrow">
            <a:avLst>
              <a:gd name="adj1" fmla="val 0"/>
              <a:gd name="adj2" fmla="val 42409"/>
              <a:gd name="adj3" fmla="val 25000"/>
            </a:avLst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3726A-F223-4D9A-8139-53355E24EFB6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BDB6A7-B6BC-4F61-8D48-A8BFD171F7B3}"/>
              </a:ext>
            </a:extLst>
          </p:cNvPr>
          <p:cNvSpPr txBox="1"/>
          <p:nvPr/>
        </p:nvSpPr>
        <p:spPr>
          <a:xfrm>
            <a:off x="1289559" y="1264118"/>
            <a:ext cx="24938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JIRA &amp; </a:t>
            </a:r>
            <a:r>
              <a:rPr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7E4EB-4048-434B-8784-3F09A017F824}"/>
              </a:ext>
            </a:extLst>
          </p:cNvPr>
          <p:cNvSpPr txBox="1"/>
          <p:nvPr/>
        </p:nvSpPr>
        <p:spPr>
          <a:xfrm>
            <a:off x="1314965" y="2442400"/>
            <a:ext cx="22684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기간이 길지 않다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26257B-CF1D-464D-97B1-C34E17FECF96}"/>
              </a:ext>
            </a:extLst>
          </p:cNvPr>
          <p:cNvSpPr txBox="1"/>
          <p:nvPr/>
        </p:nvSpPr>
        <p:spPr>
          <a:xfrm>
            <a:off x="386994" y="2159186"/>
            <a:ext cx="420369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개발해야 하는 기능들의 우선 순위가 분명하지 않다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434EE-BA97-4BA0-A2CE-F622B9D48A18}"/>
              </a:ext>
            </a:extLst>
          </p:cNvPr>
          <p:cNvSpPr txBox="1"/>
          <p:nvPr/>
        </p:nvSpPr>
        <p:spPr>
          <a:xfrm>
            <a:off x="2856559" y="583319"/>
            <a:ext cx="188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전 기획</a:t>
            </a:r>
            <a:endParaRPr kumimoji="1" lang="ko-Kore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83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7" grpId="0" animBg="1"/>
      <p:bldP spid="28" grpId="0" animBg="1"/>
      <p:bldP spid="9" grpId="0" animBg="1"/>
      <p:bldP spid="30" grpId="0" animBg="1"/>
      <p:bldP spid="32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E11B5-9E53-4DED-A7D7-4D801BC4F298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JIRA 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2277D-C9DF-41A5-970F-1B63E198E9BE}"/>
              </a:ext>
            </a:extLst>
          </p:cNvPr>
          <p:cNvSpPr txBox="1"/>
          <p:nvPr/>
        </p:nvSpPr>
        <p:spPr>
          <a:xfrm>
            <a:off x="2430702" y="1084840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[EPIC]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C0D03-AD82-43E7-9169-8808A23BB6E3}"/>
              </a:ext>
            </a:extLst>
          </p:cNvPr>
          <p:cNvSpPr txBox="1"/>
          <p:nvPr/>
        </p:nvSpPr>
        <p:spPr>
          <a:xfrm>
            <a:off x="7610996" y="1084841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[STORY]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F6DF2-1A9D-40F4-81AC-83189B7172CA}"/>
              </a:ext>
            </a:extLst>
          </p:cNvPr>
          <p:cNvSpPr txBox="1"/>
          <p:nvPr/>
        </p:nvSpPr>
        <p:spPr>
          <a:xfrm>
            <a:off x="7614872" y="3861212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/>
                <a:ea typeface="나눔스퀘어 Light"/>
                <a:cs typeface="Arial"/>
              </a:rPr>
              <a:t>[BUG]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8988C-8EE2-4579-A2CE-5E7AA2BABA74}"/>
              </a:ext>
            </a:extLst>
          </p:cNvPr>
          <p:cNvSpPr txBox="1"/>
          <p:nvPr/>
        </p:nvSpPr>
        <p:spPr>
          <a:xfrm>
            <a:off x="2430631" y="3858435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[WORK]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12949B7-9D88-49B2-AD3C-DF2E0D5B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637" y="4366901"/>
            <a:ext cx="3675647" cy="1994352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49D6DCD-17C3-45F6-B0E4-37C7CB8B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1" y="4366788"/>
            <a:ext cx="3675646" cy="1994579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28D9F57F-3259-4816-8EE7-10D209D7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638" y="1629744"/>
            <a:ext cx="3675648" cy="1994300"/>
          </a:xfrm>
          <a:prstGeom prst="rect">
            <a:avLst/>
          </a:prstGeom>
        </p:spPr>
      </p:pic>
      <p:pic>
        <p:nvPicPr>
          <p:cNvPr id="11" name="그림 17">
            <a:extLst>
              <a:ext uri="{FF2B5EF4-FFF2-40B4-BE49-F238E27FC236}">
                <a16:creationId xmlns:a16="http://schemas.microsoft.com/office/drawing/2014/main" id="{6A76F34C-2BFA-4496-949E-406145B16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1633765"/>
            <a:ext cx="3675648" cy="19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E11B5-9E53-4DED-A7D7-4D801BC4F298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JIRA 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C0D03-AD82-43E7-9169-8808A23BB6E3}"/>
              </a:ext>
            </a:extLst>
          </p:cNvPr>
          <p:cNvSpPr txBox="1"/>
          <p:nvPr/>
        </p:nvSpPr>
        <p:spPr>
          <a:xfrm>
            <a:off x="7821548" y="2298026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[GitHub]</a:t>
            </a:r>
          </a:p>
        </p:txBody>
      </p:sp>
      <p:pic>
        <p:nvPicPr>
          <p:cNvPr id="19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233A1CB3-A9DB-47FD-BEE7-99B05437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21" y="2888033"/>
            <a:ext cx="4979067" cy="10318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877D5D-C710-41B5-AC55-3C51B359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21" y="3924590"/>
            <a:ext cx="4979067" cy="5227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A72F00-4727-4600-9708-0DB244034B70}"/>
              </a:ext>
            </a:extLst>
          </p:cNvPr>
          <p:cNvSpPr txBox="1"/>
          <p:nvPr/>
        </p:nvSpPr>
        <p:spPr>
          <a:xfrm>
            <a:off x="2186758" y="2298025"/>
            <a:ext cx="1781473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[LOADMAP]</a:t>
            </a:r>
          </a:p>
        </p:txBody>
      </p:sp>
      <p:pic>
        <p:nvPicPr>
          <p:cNvPr id="36" name="그림 36">
            <a:extLst>
              <a:ext uri="{FF2B5EF4-FFF2-40B4-BE49-F238E27FC236}">
                <a16:creationId xmlns:a16="http://schemas.microsoft.com/office/drawing/2014/main" id="{A1BC6FE2-CB87-4801-B5CF-E3FB931DF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321" y="4453359"/>
            <a:ext cx="4979067" cy="768678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93BCB727-ABEF-4928-8D3B-E81474649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59" y="2887673"/>
            <a:ext cx="4878805" cy="2335943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4D1D63F-0684-4ED0-A0ED-22CBA2A42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"/>
          <a:stretch/>
        </p:blipFill>
        <p:spPr bwMode="auto">
          <a:xfrm>
            <a:off x="954805" y="1628775"/>
            <a:ext cx="10242583" cy="484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E11B5-9E53-4DED-A7D7-4D801BC4F298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JANDI 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6FB74E-9388-427B-9E56-A69DA1797C9C}"/>
              </a:ext>
            </a:extLst>
          </p:cNvPr>
          <p:cNvSpPr/>
          <p:nvPr/>
        </p:nvSpPr>
        <p:spPr>
          <a:xfrm>
            <a:off x="658813" y="1379939"/>
            <a:ext cx="2155146" cy="5109762"/>
          </a:xfrm>
          <a:prstGeom prst="rect">
            <a:avLst/>
          </a:prstGeom>
          <a:solidFill>
            <a:srgbClr val="FDFDFD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8BDA8CB-F8EA-4B66-AF8E-6BC037A0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58" y="1379938"/>
            <a:ext cx="2146601" cy="35444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29A8D8F-C03F-4D07-8321-378AD4116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85" y="1379938"/>
            <a:ext cx="5306890" cy="5109762"/>
          </a:xfrm>
          <a:prstGeom prst="rect">
            <a:avLst/>
          </a:prstGeom>
          <a:ln w="38100">
            <a:noFill/>
          </a:ln>
        </p:spPr>
      </p:pic>
      <p:sp>
        <p:nvSpPr>
          <p:cNvPr id="47" name="사각형: 둥근 모서리 51">
            <a:extLst>
              <a:ext uri="{FF2B5EF4-FFF2-40B4-BE49-F238E27FC236}">
                <a16:creationId xmlns:a16="http://schemas.microsoft.com/office/drawing/2014/main" id="{193E722C-1CD4-46D3-910E-B0A7EB49E93E}"/>
              </a:ext>
            </a:extLst>
          </p:cNvPr>
          <p:cNvSpPr/>
          <p:nvPr/>
        </p:nvSpPr>
        <p:spPr>
          <a:xfrm>
            <a:off x="8012404" y="2492483"/>
            <a:ext cx="3358526" cy="3016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JIRA</a:t>
            </a:r>
            <a:r>
              <a:rPr lang="ko-KR" altLang="en-US" sz="1600" b="1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연동해 개발 상황 보고  </a:t>
            </a:r>
          </a:p>
        </p:txBody>
      </p:sp>
      <p:sp>
        <p:nvSpPr>
          <p:cNvPr id="48" name="오른쪽 화살표[R] 37">
            <a:extLst>
              <a:ext uri="{FF2B5EF4-FFF2-40B4-BE49-F238E27FC236}">
                <a16:creationId xmlns:a16="http://schemas.microsoft.com/office/drawing/2014/main" id="{EFD6FA88-8046-4A9D-B97E-64E6132C334A}"/>
              </a:ext>
            </a:extLst>
          </p:cNvPr>
          <p:cNvSpPr/>
          <p:nvPr/>
        </p:nvSpPr>
        <p:spPr>
          <a:xfrm>
            <a:off x="4003635" y="3529161"/>
            <a:ext cx="657766" cy="451318"/>
          </a:xfrm>
          <a:prstGeom prst="rightArrow">
            <a:avLst/>
          </a:prstGeom>
          <a:pattFill prst="dkUpDiag">
            <a:fgClr>
              <a:srgbClr val="E69A9A"/>
            </a:fgClr>
            <a:bgClr>
              <a:srgbClr val="595959"/>
            </a:bgClr>
          </a:pattFill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사각형: 둥근 모서리 26">
            <a:extLst>
              <a:ext uri="{FF2B5EF4-FFF2-40B4-BE49-F238E27FC236}">
                <a16:creationId xmlns:a16="http://schemas.microsoft.com/office/drawing/2014/main" id="{001580CD-6C5F-4537-BEF9-E08E4B1A624E}"/>
              </a:ext>
            </a:extLst>
          </p:cNvPr>
          <p:cNvSpPr/>
          <p:nvPr/>
        </p:nvSpPr>
        <p:spPr>
          <a:xfrm>
            <a:off x="695325" y="3266230"/>
            <a:ext cx="2075842" cy="30165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51" name="사각형: 둥근 모서리 27">
            <a:extLst>
              <a:ext uri="{FF2B5EF4-FFF2-40B4-BE49-F238E27FC236}">
                <a16:creationId xmlns:a16="http://schemas.microsoft.com/office/drawing/2014/main" id="{9B1C42D3-432B-458A-A1FA-381D66409362}"/>
              </a:ext>
            </a:extLst>
          </p:cNvPr>
          <p:cNvSpPr/>
          <p:nvPr/>
        </p:nvSpPr>
        <p:spPr>
          <a:xfrm>
            <a:off x="696895" y="3598756"/>
            <a:ext cx="2075842" cy="30165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52" name="사각형: 둥근 모서리 27">
            <a:extLst>
              <a:ext uri="{FF2B5EF4-FFF2-40B4-BE49-F238E27FC236}">
                <a16:creationId xmlns:a16="http://schemas.microsoft.com/office/drawing/2014/main" id="{77D9D371-43E3-4A71-A161-B2DA2C74F93C}"/>
              </a:ext>
            </a:extLst>
          </p:cNvPr>
          <p:cNvSpPr/>
          <p:nvPr/>
        </p:nvSpPr>
        <p:spPr>
          <a:xfrm>
            <a:off x="696895" y="3936659"/>
            <a:ext cx="2075842" cy="30165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53" name="사각형: 둥근 모서리 27">
            <a:extLst>
              <a:ext uri="{FF2B5EF4-FFF2-40B4-BE49-F238E27FC236}">
                <a16:creationId xmlns:a16="http://schemas.microsoft.com/office/drawing/2014/main" id="{F5F3F57B-C5EC-4395-ACD3-F2F119D428D4}"/>
              </a:ext>
            </a:extLst>
          </p:cNvPr>
          <p:cNvSpPr/>
          <p:nvPr/>
        </p:nvSpPr>
        <p:spPr>
          <a:xfrm>
            <a:off x="695325" y="4278902"/>
            <a:ext cx="2075842" cy="30165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55" name="사각형: 둥근 모서리 27">
            <a:extLst>
              <a:ext uri="{FF2B5EF4-FFF2-40B4-BE49-F238E27FC236}">
                <a16:creationId xmlns:a16="http://schemas.microsoft.com/office/drawing/2014/main" id="{0AE053DA-37DB-4282-9416-41853F277FCA}"/>
              </a:ext>
            </a:extLst>
          </p:cNvPr>
          <p:cNvSpPr/>
          <p:nvPr/>
        </p:nvSpPr>
        <p:spPr>
          <a:xfrm>
            <a:off x="695325" y="4618353"/>
            <a:ext cx="2075842" cy="30165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62" name="사각형: 둥근 모서리 27">
            <a:extLst>
              <a:ext uri="{FF2B5EF4-FFF2-40B4-BE49-F238E27FC236}">
                <a16:creationId xmlns:a16="http://schemas.microsoft.com/office/drawing/2014/main" id="{B8D36F4C-A8A5-4A7C-9239-7682822CA518}"/>
              </a:ext>
            </a:extLst>
          </p:cNvPr>
          <p:cNvSpPr/>
          <p:nvPr/>
        </p:nvSpPr>
        <p:spPr>
          <a:xfrm>
            <a:off x="702737" y="2934522"/>
            <a:ext cx="2075842" cy="30165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63" name="사각형: 둥근 모서리 26">
            <a:extLst>
              <a:ext uri="{FF2B5EF4-FFF2-40B4-BE49-F238E27FC236}">
                <a16:creationId xmlns:a16="http://schemas.microsoft.com/office/drawing/2014/main" id="{118DABD4-7E0A-4AE9-901E-45BAEBD18D16}"/>
              </a:ext>
            </a:extLst>
          </p:cNvPr>
          <p:cNvSpPr/>
          <p:nvPr/>
        </p:nvSpPr>
        <p:spPr>
          <a:xfrm>
            <a:off x="6261463" y="2100916"/>
            <a:ext cx="3358526" cy="3855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815AE0-0675-4C45-BD6B-B835AC188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382" y="1358117"/>
            <a:ext cx="5283451" cy="5116096"/>
          </a:xfrm>
          <a:prstGeom prst="rect">
            <a:avLst/>
          </a:prstGeom>
        </p:spPr>
      </p:pic>
      <p:sp>
        <p:nvSpPr>
          <p:cNvPr id="20" name="사각형: 둥근 모서리 26">
            <a:extLst>
              <a:ext uri="{FF2B5EF4-FFF2-40B4-BE49-F238E27FC236}">
                <a16:creationId xmlns:a16="http://schemas.microsoft.com/office/drawing/2014/main" id="{F1AB172C-3160-EA43-A6DD-ED61C28FCA97}"/>
              </a:ext>
            </a:extLst>
          </p:cNvPr>
          <p:cNvSpPr/>
          <p:nvPr/>
        </p:nvSpPr>
        <p:spPr>
          <a:xfrm>
            <a:off x="6211698" y="2954830"/>
            <a:ext cx="3679630" cy="1837612"/>
          </a:xfrm>
          <a:prstGeom prst="roundRect">
            <a:avLst>
              <a:gd name="adj" fmla="val 10750"/>
            </a:avLst>
          </a:prstGeom>
          <a:noFill/>
          <a:ln w="28575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21" name="사각형: 둥근 모서리 51">
            <a:extLst>
              <a:ext uri="{FF2B5EF4-FFF2-40B4-BE49-F238E27FC236}">
                <a16:creationId xmlns:a16="http://schemas.microsoft.com/office/drawing/2014/main" id="{F41192BE-7019-7747-A6C6-A7D2488086EB}"/>
              </a:ext>
            </a:extLst>
          </p:cNvPr>
          <p:cNvSpPr/>
          <p:nvPr/>
        </p:nvSpPr>
        <p:spPr>
          <a:xfrm>
            <a:off x="8667598" y="2653177"/>
            <a:ext cx="2667151" cy="3016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및 테스트 과정 보고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6E193E-C56E-9542-B109-EFEDD0E2E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712" y="1372209"/>
            <a:ext cx="5308471" cy="5116097"/>
          </a:xfrm>
          <a:prstGeom prst="rect">
            <a:avLst/>
          </a:prstGeom>
        </p:spPr>
      </p:pic>
      <p:sp>
        <p:nvSpPr>
          <p:cNvPr id="22" name="사각형: 둥근 모서리 26">
            <a:extLst>
              <a:ext uri="{FF2B5EF4-FFF2-40B4-BE49-F238E27FC236}">
                <a16:creationId xmlns:a16="http://schemas.microsoft.com/office/drawing/2014/main" id="{0FECF57E-DB45-3C41-80D4-0E104ECBE409}"/>
              </a:ext>
            </a:extLst>
          </p:cNvPr>
          <p:cNvSpPr/>
          <p:nvPr/>
        </p:nvSpPr>
        <p:spPr>
          <a:xfrm>
            <a:off x="6428454" y="3586226"/>
            <a:ext cx="3434763" cy="1376916"/>
          </a:xfrm>
          <a:prstGeom prst="roundRect">
            <a:avLst>
              <a:gd name="adj" fmla="val 1075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25" name="사각형: 둥근 모서리 51">
            <a:extLst>
              <a:ext uri="{FF2B5EF4-FFF2-40B4-BE49-F238E27FC236}">
                <a16:creationId xmlns:a16="http://schemas.microsoft.com/office/drawing/2014/main" id="{C1272B29-7410-7342-988C-BA32458EE9FD}"/>
              </a:ext>
            </a:extLst>
          </p:cNvPr>
          <p:cNvSpPr/>
          <p:nvPr/>
        </p:nvSpPr>
        <p:spPr>
          <a:xfrm>
            <a:off x="8841947" y="3287152"/>
            <a:ext cx="1970382" cy="3016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 사항 게시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077E41-3EA8-654A-878F-3101902C8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004" y="1363980"/>
            <a:ext cx="5303083" cy="5116098"/>
          </a:xfrm>
          <a:prstGeom prst="rect">
            <a:avLst/>
          </a:prstGeom>
        </p:spPr>
      </p:pic>
      <p:sp>
        <p:nvSpPr>
          <p:cNvPr id="28" name="사각형: 둥근 모서리 51">
            <a:extLst>
              <a:ext uri="{FF2B5EF4-FFF2-40B4-BE49-F238E27FC236}">
                <a16:creationId xmlns:a16="http://schemas.microsoft.com/office/drawing/2014/main" id="{37BC4CD9-8A0A-2A4E-94DF-A0350A91D486}"/>
              </a:ext>
            </a:extLst>
          </p:cNvPr>
          <p:cNvSpPr/>
          <p:nvPr/>
        </p:nvSpPr>
        <p:spPr>
          <a:xfrm>
            <a:off x="8482440" y="4700413"/>
            <a:ext cx="2164373" cy="3016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자료 공유</a:t>
            </a:r>
          </a:p>
        </p:txBody>
      </p:sp>
      <p:sp>
        <p:nvSpPr>
          <p:cNvPr id="33" name="사각형: 둥근 모서리 26">
            <a:extLst>
              <a:ext uri="{FF2B5EF4-FFF2-40B4-BE49-F238E27FC236}">
                <a16:creationId xmlns:a16="http://schemas.microsoft.com/office/drawing/2014/main" id="{8FD94198-8FD8-D14C-B7A8-4BC2A9B72544}"/>
              </a:ext>
            </a:extLst>
          </p:cNvPr>
          <p:cNvSpPr/>
          <p:nvPr/>
        </p:nvSpPr>
        <p:spPr>
          <a:xfrm>
            <a:off x="6192349" y="3281538"/>
            <a:ext cx="3706728" cy="1376916"/>
          </a:xfrm>
          <a:prstGeom prst="roundRect">
            <a:avLst>
              <a:gd name="adj" fmla="val 1075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11C0F5-E0FB-B540-8E44-6ECE7AF55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112" y="1368331"/>
            <a:ext cx="5310792" cy="5116098"/>
          </a:xfrm>
          <a:prstGeom prst="rect">
            <a:avLst/>
          </a:prstGeom>
        </p:spPr>
      </p:pic>
      <p:sp>
        <p:nvSpPr>
          <p:cNvPr id="31" name="사각형: 둥근 모서리 26">
            <a:extLst>
              <a:ext uri="{FF2B5EF4-FFF2-40B4-BE49-F238E27FC236}">
                <a16:creationId xmlns:a16="http://schemas.microsoft.com/office/drawing/2014/main" id="{43E6E179-8D4E-A949-B24F-F4743BB6D693}"/>
              </a:ext>
            </a:extLst>
          </p:cNvPr>
          <p:cNvSpPr/>
          <p:nvPr/>
        </p:nvSpPr>
        <p:spPr>
          <a:xfrm>
            <a:off x="6232990" y="3570961"/>
            <a:ext cx="3358526" cy="2245308"/>
          </a:xfrm>
          <a:prstGeom prst="roundRect">
            <a:avLst>
              <a:gd name="adj" fmla="val 1075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32" name="사각형: 둥근 모서리 51">
            <a:extLst>
              <a:ext uri="{FF2B5EF4-FFF2-40B4-BE49-F238E27FC236}">
                <a16:creationId xmlns:a16="http://schemas.microsoft.com/office/drawing/2014/main" id="{09CF0958-31BD-4C4F-84EC-AF4712A72FD6}"/>
              </a:ext>
            </a:extLst>
          </p:cNvPr>
          <p:cNvSpPr/>
          <p:nvPr/>
        </p:nvSpPr>
        <p:spPr>
          <a:xfrm>
            <a:off x="8381337" y="3269308"/>
            <a:ext cx="2164373" cy="3016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 주차 일정 공유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73C942-3631-0F42-97CF-4DF9D46F5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680" y="1368440"/>
            <a:ext cx="5301100" cy="5119200"/>
          </a:xfrm>
          <a:prstGeom prst="rect">
            <a:avLst/>
          </a:prstGeom>
        </p:spPr>
      </p:pic>
      <p:sp>
        <p:nvSpPr>
          <p:cNvPr id="29" name="사각형: 둥근 모서리 26">
            <a:extLst>
              <a:ext uri="{FF2B5EF4-FFF2-40B4-BE49-F238E27FC236}">
                <a16:creationId xmlns:a16="http://schemas.microsoft.com/office/drawing/2014/main" id="{A61B7CD2-F259-E746-8831-E52585F6383E}"/>
              </a:ext>
            </a:extLst>
          </p:cNvPr>
          <p:cNvSpPr/>
          <p:nvPr/>
        </p:nvSpPr>
        <p:spPr>
          <a:xfrm>
            <a:off x="6221494" y="3534232"/>
            <a:ext cx="4945061" cy="2328202"/>
          </a:xfrm>
          <a:prstGeom prst="roundRect">
            <a:avLst>
              <a:gd name="adj" fmla="val 10750"/>
            </a:avLst>
          </a:prstGeom>
          <a:noFill/>
          <a:ln w="190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>
              <a:solidFill>
                <a:srgbClr val="E69A9A"/>
              </a:solidFill>
            </a:endParaRPr>
          </a:p>
        </p:txBody>
      </p:sp>
      <p:sp>
        <p:nvSpPr>
          <p:cNvPr id="30" name="사각형: 둥근 모서리 51">
            <a:extLst>
              <a:ext uri="{FF2B5EF4-FFF2-40B4-BE49-F238E27FC236}">
                <a16:creationId xmlns:a16="http://schemas.microsoft.com/office/drawing/2014/main" id="{636A8B7C-1348-3947-B002-B13046E40231}"/>
              </a:ext>
            </a:extLst>
          </p:cNvPr>
          <p:cNvSpPr/>
          <p:nvPr/>
        </p:nvSpPr>
        <p:spPr>
          <a:xfrm>
            <a:off x="6456623" y="3269204"/>
            <a:ext cx="1688739" cy="301653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회의 내용 정리</a:t>
            </a:r>
          </a:p>
        </p:txBody>
      </p:sp>
    </p:spTree>
    <p:extLst>
      <p:ext uri="{BB962C8B-B14F-4D97-AF65-F5344CB8AC3E}">
        <p14:creationId xmlns:p14="http://schemas.microsoft.com/office/powerpoint/2010/main" val="46341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62" grpId="0" animBg="1"/>
      <p:bldP spid="20" grpId="0" animBg="1"/>
      <p:bldP spid="21" grpId="0"/>
      <p:bldP spid="22" grpId="0" animBg="1"/>
      <p:bldP spid="25" grpId="0"/>
      <p:bldP spid="28" grpId="0"/>
      <p:bldP spid="33" grpId="0" animBg="1"/>
      <p:bldP spid="31" grpId="0" animBg="1"/>
      <p:bldP spid="32" grpId="0"/>
      <p:bldP spid="29" grpId="0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4EFED62-FD75-49B6-87AF-0BFC5581B7F0}"/>
              </a:ext>
            </a:extLst>
          </p:cNvPr>
          <p:cNvSpPr txBox="1"/>
          <p:nvPr/>
        </p:nvSpPr>
        <p:spPr>
          <a:xfrm>
            <a:off x="381203" y="378028"/>
            <a:ext cx="2071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</a:rPr>
              <a:t>Index</a:t>
            </a:r>
            <a:endParaRPr lang="ko-KR" altLang="en-US" sz="600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1E83BC-2106-4C32-9DCA-891EB6E73966}"/>
              </a:ext>
            </a:extLst>
          </p:cNvPr>
          <p:cNvCxnSpPr/>
          <p:nvPr/>
        </p:nvCxnSpPr>
        <p:spPr>
          <a:xfrm>
            <a:off x="466725" y="1266825"/>
            <a:ext cx="1933575" cy="0"/>
          </a:xfrm>
          <a:prstGeom prst="line">
            <a:avLst/>
          </a:prstGeom>
          <a:ln w="19050">
            <a:solidFill>
              <a:srgbClr val="E6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81C72AA-D0D0-45E8-B44C-451A10A60B7F}"/>
              </a:ext>
            </a:extLst>
          </p:cNvPr>
          <p:cNvSpPr txBox="1"/>
          <p:nvPr/>
        </p:nvSpPr>
        <p:spPr>
          <a:xfrm>
            <a:off x="578690" y="2179891"/>
            <a:ext cx="63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To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Do</a:t>
            </a:r>
            <a:endParaRPr lang="ko-KR" altLang="en-US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8E3D940-F294-446C-86D6-A5B5A115906F}"/>
              </a:ext>
            </a:extLst>
          </p:cNvPr>
          <p:cNvCxnSpPr>
            <a:cxnSpLocks/>
          </p:cNvCxnSpPr>
          <p:nvPr/>
        </p:nvCxnSpPr>
        <p:spPr>
          <a:xfrm>
            <a:off x="661469" y="2430518"/>
            <a:ext cx="10835206" cy="0"/>
          </a:xfrm>
          <a:prstGeom prst="line">
            <a:avLst/>
          </a:prstGeom>
          <a:ln>
            <a:solidFill>
              <a:srgbClr val="E6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5151FC-961E-41C5-A063-8D86E2BFD632}"/>
              </a:ext>
            </a:extLst>
          </p:cNvPr>
          <p:cNvSpPr txBox="1"/>
          <p:nvPr/>
        </p:nvSpPr>
        <p:spPr>
          <a:xfrm>
            <a:off x="7990577" y="2505112"/>
            <a:ext cx="1760418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실제 개발 및 검증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2016D7-2312-47EF-8115-F167483A18E4}"/>
              </a:ext>
            </a:extLst>
          </p:cNvPr>
          <p:cNvSpPr txBox="1"/>
          <p:nvPr/>
        </p:nvSpPr>
        <p:spPr>
          <a:xfrm>
            <a:off x="7990577" y="5680384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Best Practice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D2C9F0-000F-407A-9F37-DF49D38A96F9}"/>
              </a:ext>
            </a:extLst>
          </p:cNvPr>
          <p:cNvSpPr txBox="1"/>
          <p:nvPr/>
        </p:nvSpPr>
        <p:spPr>
          <a:xfrm>
            <a:off x="2725656" y="2606166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문제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92318D-E78E-42E8-80FB-3A64999F62B5}"/>
              </a:ext>
            </a:extLst>
          </p:cNvPr>
          <p:cNvSpPr txBox="1"/>
          <p:nvPr/>
        </p:nvSpPr>
        <p:spPr>
          <a:xfrm>
            <a:off x="1464471" y="2575388"/>
            <a:ext cx="93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E69A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Analysis</a:t>
            </a:r>
            <a:endParaRPr lang="ko-KR" altLang="en-US">
              <a:solidFill>
                <a:srgbClr val="E69A9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F0E3DB-845F-43C7-A4EB-368D03BF1991}"/>
              </a:ext>
            </a:extLst>
          </p:cNvPr>
          <p:cNvSpPr txBox="1"/>
          <p:nvPr/>
        </p:nvSpPr>
        <p:spPr>
          <a:xfrm>
            <a:off x="6725454" y="2503573"/>
            <a:ext cx="71808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E69A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Verify</a:t>
            </a:r>
            <a:endParaRPr lang="ko-KR" altLang="en-US">
              <a:solidFill>
                <a:srgbClr val="E69A9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CF770C-E305-45C3-9968-7B31F6218CBC}"/>
              </a:ext>
            </a:extLst>
          </p:cNvPr>
          <p:cNvSpPr txBox="1"/>
          <p:nvPr/>
        </p:nvSpPr>
        <p:spPr>
          <a:xfrm>
            <a:off x="6725454" y="5660067"/>
            <a:ext cx="75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9A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D7D825-33F0-4BA7-8F69-27887535AC97}"/>
              </a:ext>
            </a:extLst>
          </p:cNvPr>
          <p:cNvSpPr txBox="1"/>
          <p:nvPr/>
        </p:nvSpPr>
        <p:spPr>
          <a:xfrm>
            <a:off x="837333" y="2606166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# 0</a:t>
            </a:r>
            <a:endParaRPr lang="ko-KR" altLang="en-US" sz="16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3717C-68A1-4DB6-B5F7-F634BCB26ED3}"/>
              </a:ext>
            </a:extLst>
          </p:cNvPr>
          <p:cNvSpPr txBox="1"/>
          <p:nvPr/>
        </p:nvSpPr>
        <p:spPr>
          <a:xfrm>
            <a:off x="6098316" y="2505112"/>
            <a:ext cx="437940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# 2</a:t>
            </a:r>
            <a:endParaRPr lang="ko-KR" altLang="en-US" sz="16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1EDD19-3183-49FA-861F-3D47AE380D9D}"/>
              </a:ext>
            </a:extLst>
          </p:cNvPr>
          <p:cNvSpPr txBox="1"/>
          <p:nvPr/>
        </p:nvSpPr>
        <p:spPr>
          <a:xfrm>
            <a:off x="6098316" y="5675456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#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0259C-6B82-4BFD-A4FB-A672187BCBF0}"/>
              </a:ext>
            </a:extLst>
          </p:cNvPr>
          <p:cNvSpPr txBox="1"/>
          <p:nvPr/>
        </p:nvSpPr>
        <p:spPr>
          <a:xfrm>
            <a:off x="2742781" y="350096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자료 조사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96DF8A-10F0-4152-B227-2C52A0E7E022}"/>
              </a:ext>
            </a:extLst>
          </p:cNvPr>
          <p:cNvSpPr txBox="1"/>
          <p:nvPr/>
        </p:nvSpPr>
        <p:spPr>
          <a:xfrm>
            <a:off x="1449089" y="3500963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E69A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Search</a:t>
            </a:r>
            <a:endParaRPr lang="ko-KR" altLang="en-US">
              <a:solidFill>
                <a:srgbClr val="E69A9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E173A6-C08F-465F-8BED-62637C01000C}"/>
              </a:ext>
            </a:extLst>
          </p:cNvPr>
          <p:cNvSpPr txBox="1"/>
          <p:nvPr/>
        </p:nvSpPr>
        <p:spPr>
          <a:xfrm>
            <a:off x="850521" y="3500963"/>
            <a:ext cx="62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# 1</a:t>
            </a:r>
            <a:endParaRPr lang="ko-KR" altLang="en-US" sz="16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B4481-B3E2-4958-ADFE-24AD16FE32EF}"/>
              </a:ext>
            </a:extLst>
          </p:cNvPr>
          <p:cNvSpPr txBox="1"/>
          <p:nvPr/>
        </p:nvSpPr>
        <p:spPr>
          <a:xfrm>
            <a:off x="4636792" y="3832331"/>
            <a:ext cx="1586319" cy="1343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5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품질 관리 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6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testing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7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이슈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관리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8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통합 및 배포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7C81D0-D7FF-46CF-A540-ACA843E4C5F4}"/>
              </a:ext>
            </a:extLst>
          </p:cNvPr>
          <p:cNvSpPr txBox="1"/>
          <p:nvPr/>
        </p:nvSpPr>
        <p:spPr>
          <a:xfrm>
            <a:off x="7990577" y="2985492"/>
            <a:ext cx="2057702" cy="1343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 1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개발 전 기획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2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JIRA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3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JANDI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4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PMD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8E9B69-2DD1-459E-A877-BA5A1D355118}"/>
              </a:ext>
            </a:extLst>
          </p:cNvPr>
          <p:cNvSpPr txBox="1"/>
          <p:nvPr/>
        </p:nvSpPr>
        <p:spPr>
          <a:xfrm>
            <a:off x="2659366" y="3864699"/>
            <a:ext cx="2074752" cy="13538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# 1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개발 프로세스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프로젝트 관리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협업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형상관리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4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개발 도구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0FF9F3-8981-4A5F-82A4-EA0B6A1057D2}"/>
              </a:ext>
            </a:extLst>
          </p:cNvPr>
          <p:cNvSpPr txBox="1"/>
          <p:nvPr/>
        </p:nvSpPr>
        <p:spPr>
          <a:xfrm>
            <a:off x="10024919" y="2985491"/>
            <a:ext cx="1945914" cy="1030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5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Emma 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6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Git &amp; GitHub 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#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7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/>
                <a:cs typeface="Arial"/>
              </a:rPr>
              <a:t> 개발 결과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337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DBBDA-3D81-C94E-94BF-96B188822B3B}"/>
              </a:ext>
            </a:extLst>
          </p:cNvPr>
          <p:cNvSpPr txBox="1"/>
          <p:nvPr/>
        </p:nvSpPr>
        <p:spPr>
          <a:xfrm>
            <a:off x="1095019" y="1643748"/>
            <a:ext cx="5291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PMD</a:t>
            </a:r>
            <a:r>
              <a:rPr kumimoji="1"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코드 스타일 등 품질에 관련된 문제점 파악</a:t>
            </a:r>
            <a:endParaRPr kumimoji="1"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2BC7C7D-7968-4BBB-BB55-74CA380D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03" y="2307906"/>
            <a:ext cx="6719510" cy="41975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32764F-A119-4B59-B206-4BAD67A0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53" y="2189073"/>
            <a:ext cx="39624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D5EA23-20A2-4D5C-8034-FE29D1CE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53" y="4736467"/>
            <a:ext cx="3962400" cy="165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F449E-2E9B-4B64-B55B-8AD59A533B85}"/>
              </a:ext>
            </a:extLst>
          </p:cNvPr>
          <p:cNvSpPr txBox="1"/>
          <p:nvPr/>
        </p:nvSpPr>
        <p:spPr>
          <a:xfrm>
            <a:off x="8700523" y="4206791"/>
            <a:ext cx="23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코드 스타일</a:t>
            </a:r>
            <a:r>
              <a:rPr kumimoji="1"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1"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수정 후</a:t>
            </a:r>
            <a:endParaRPr kumimoji="1"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F7B2BD-B3CE-42BE-9E8B-0EF241342B0F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PMD </a:t>
            </a:r>
            <a:r>
              <a:rPr kumimoji="1" lang="en-US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(+</a:t>
            </a:r>
            <a:r>
              <a:rPr kumimoji="1" lang="en-US" altLang="en-US" sz="11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QAPlug</a:t>
            </a:r>
            <a:r>
              <a:rPr kumimoji="1" lang="en-US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kumimoji="1" lang="ko-Kore-KR" altLang="en-US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오른쪽 화살표[R] 37">
            <a:extLst>
              <a:ext uri="{FF2B5EF4-FFF2-40B4-BE49-F238E27FC236}">
                <a16:creationId xmlns:a16="http://schemas.microsoft.com/office/drawing/2014/main" id="{41B598A4-AE0F-4846-8020-07E61778A49E}"/>
              </a:ext>
            </a:extLst>
          </p:cNvPr>
          <p:cNvSpPr/>
          <p:nvPr/>
        </p:nvSpPr>
        <p:spPr>
          <a:xfrm rot="5400000">
            <a:off x="8178122" y="4231399"/>
            <a:ext cx="338552" cy="289339"/>
          </a:xfrm>
          <a:prstGeom prst="rightArrow">
            <a:avLst>
              <a:gd name="adj1" fmla="val 38899"/>
              <a:gd name="adj2" fmla="val 56004"/>
            </a:avLst>
          </a:prstGeom>
          <a:pattFill prst="dkUpDiag">
            <a:fgClr>
              <a:srgbClr val="E69A9A"/>
            </a:fgClr>
            <a:bgClr>
              <a:srgbClr val="595959"/>
            </a:bgClr>
          </a:pattFill>
          <a:ln w="1270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60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DBBDA-3D81-C94E-94BF-96B188822B3B}"/>
              </a:ext>
            </a:extLst>
          </p:cNvPr>
          <p:cNvSpPr txBox="1"/>
          <p:nvPr/>
        </p:nvSpPr>
        <p:spPr>
          <a:xfrm>
            <a:off x="1711382" y="1802033"/>
            <a:ext cx="504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추가로 </a:t>
            </a:r>
            <a:r>
              <a:rPr kumimoji="1" lang="en-US" altLang="ko-KR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QAPlug</a:t>
            </a:r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사용하여 품질 관리를 보완</a:t>
            </a:r>
            <a:endParaRPr kumimoji="1" lang="en-US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1BC239-F041-4F54-AC4A-E841B95B8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311164"/>
            <a:ext cx="7764798" cy="419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E9793DB-E424-479E-909C-034456FA7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64"/>
          <a:stretch/>
        </p:blipFill>
        <p:spPr bwMode="auto">
          <a:xfrm>
            <a:off x="8830255" y="2772919"/>
            <a:ext cx="2851122" cy="18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CC76387-7B72-4099-94DD-32267C309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9"/>
          <a:stretch/>
        </p:blipFill>
        <p:spPr bwMode="auto">
          <a:xfrm>
            <a:off x="8830255" y="4607517"/>
            <a:ext cx="2851122" cy="16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8476CF-A6DA-41BC-B7AA-B2F961761739}"/>
              </a:ext>
            </a:extLst>
          </p:cNvPr>
          <p:cNvSpPr txBox="1"/>
          <p:nvPr/>
        </p:nvSpPr>
        <p:spPr>
          <a:xfrm>
            <a:off x="9700697" y="2311164"/>
            <a:ext cx="111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D7DBB8-FACD-4A31-94A5-E25D7F1796CB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PMD </a:t>
            </a:r>
            <a:r>
              <a:rPr kumimoji="1" lang="en-US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(+</a:t>
            </a:r>
            <a:r>
              <a:rPr kumimoji="1" lang="en-US" altLang="en-US" sz="11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QAPlug</a:t>
            </a:r>
            <a:r>
              <a:rPr kumimoji="1" lang="en-US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kumimoji="1" lang="ko-Kore-KR" altLang="en-US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6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DBBDA-3D81-C94E-94BF-96B188822B3B}"/>
              </a:ext>
            </a:extLst>
          </p:cNvPr>
          <p:cNvSpPr txBox="1"/>
          <p:nvPr/>
        </p:nvSpPr>
        <p:spPr>
          <a:xfrm>
            <a:off x="1438992" y="3085661"/>
            <a:ext cx="2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Coverage </a:t>
            </a:r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756AF5-AF41-4777-AB8A-093DD41A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9" y="3588256"/>
            <a:ext cx="9726382" cy="2686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FD6A2D-F98A-43DC-AB36-DDBA25CD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764" y="2030698"/>
            <a:ext cx="4134427" cy="73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CE1C6F-5E6A-471D-896A-5F2845859431}"/>
              </a:ext>
            </a:extLst>
          </p:cNvPr>
          <p:cNvSpPr txBox="1"/>
          <p:nvPr/>
        </p:nvSpPr>
        <p:spPr>
          <a:xfrm>
            <a:off x="9251165" y="1587869"/>
            <a:ext cx="2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Coverage </a:t>
            </a:r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실행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0563F-1F82-42D1-AF5C-A28354EED962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EMMA</a:t>
            </a:r>
            <a:endParaRPr kumimoji="1" lang="ko-Kore-KR" altLang="en-US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24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1E125-2DBD-42D0-905C-FD52ACC97CC0}"/>
              </a:ext>
            </a:extLst>
          </p:cNvPr>
          <p:cNvSpPr txBox="1"/>
          <p:nvPr/>
        </p:nvSpPr>
        <p:spPr>
          <a:xfrm>
            <a:off x="2856559" y="583319"/>
            <a:ext cx="190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 &amp; GitHub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626B01-AEF2-D340-A87F-FCB4F0F76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7" y="2199801"/>
            <a:ext cx="6703125" cy="3618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626A89-EAB8-044C-A5F6-55B90793D93A}"/>
              </a:ext>
            </a:extLst>
          </p:cNvPr>
          <p:cNvSpPr txBox="1"/>
          <p:nvPr/>
        </p:nvSpPr>
        <p:spPr>
          <a:xfrm>
            <a:off x="7307244" y="2124975"/>
            <a:ext cx="4521600" cy="37908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558D3-C733-E44D-8FC3-38402F3009E3}"/>
              </a:ext>
            </a:extLst>
          </p:cNvPr>
          <p:cNvSpPr txBox="1"/>
          <p:nvPr/>
        </p:nvSpPr>
        <p:spPr>
          <a:xfrm>
            <a:off x="8909979" y="1845126"/>
            <a:ext cx="131612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BA643-4475-AD4E-94B5-D8ED9F693287}"/>
              </a:ext>
            </a:extLst>
          </p:cNvPr>
          <p:cNvSpPr txBox="1"/>
          <p:nvPr/>
        </p:nvSpPr>
        <p:spPr>
          <a:xfrm>
            <a:off x="7598730" y="4696185"/>
            <a:ext cx="97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hotfix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C35F4-FBDE-3949-8CDF-9A1173747071}"/>
              </a:ext>
            </a:extLst>
          </p:cNvPr>
          <p:cNvSpPr txBox="1"/>
          <p:nvPr/>
        </p:nvSpPr>
        <p:spPr>
          <a:xfrm>
            <a:off x="7600573" y="3030436"/>
            <a:ext cx="97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B4310-0421-5D47-ACEA-F5A073E2027F}"/>
              </a:ext>
            </a:extLst>
          </p:cNvPr>
          <p:cNvSpPr txBox="1"/>
          <p:nvPr/>
        </p:nvSpPr>
        <p:spPr>
          <a:xfrm>
            <a:off x="7598730" y="3605303"/>
            <a:ext cx="97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2654DDBA-33C7-974D-B954-5A97E80B8FAE}"/>
              </a:ext>
            </a:extLst>
          </p:cNvPr>
          <p:cNvSpPr txBox="1"/>
          <p:nvPr/>
        </p:nvSpPr>
        <p:spPr>
          <a:xfrm>
            <a:off x="7598730" y="2458435"/>
            <a:ext cx="97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master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6BD73A-B570-084C-B6B8-8F1F9FD4A063}"/>
              </a:ext>
            </a:extLst>
          </p:cNvPr>
          <p:cNvSpPr txBox="1"/>
          <p:nvPr/>
        </p:nvSpPr>
        <p:spPr>
          <a:xfrm>
            <a:off x="7605121" y="5213835"/>
            <a:ext cx="97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bugfix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8E81A50A-A413-564C-8CCA-25C607525AFE}"/>
              </a:ext>
            </a:extLst>
          </p:cNvPr>
          <p:cNvSpPr txBox="1"/>
          <p:nvPr/>
        </p:nvSpPr>
        <p:spPr>
          <a:xfrm>
            <a:off x="8530978" y="2466129"/>
            <a:ext cx="26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release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생성하는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C85A4-4C6A-9C4C-8C61-3E94055A25D2}"/>
              </a:ext>
            </a:extLst>
          </p:cNvPr>
          <p:cNvSpPr txBox="1"/>
          <p:nvPr/>
        </p:nvSpPr>
        <p:spPr>
          <a:xfrm>
            <a:off x="7598730" y="4149366"/>
            <a:ext cx="973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release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716E9B72-EFAF-FE4F-AE6F-9583C8EFFFB1}"/>
              </a:ext>
            </a:extLst>
          </p:cNvPr>
          <p:cNvSpPr txBox="1"/>
          <p:nvPr/>
        </p:nvSpPr>
        <p:spPr>
          <a:xfrm>
            <a:off x="8514200" y="3038130"/>
            <a:ext cx="26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다음 버전을 개발하는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7915B96C-43C4-4F48-A92D-F000911C63FE}"/>
              </a:ext>
            </a:extLst>
          </p:cNvPr>
          <p:cNvSpPr txBox="1"/>
          <p:nvPr/>
        </p:nvSpPr>
        <p:spPr>
          <a:xfrm>
            <a:off x="8514200" y="3612997"/>
            <a:ext cx="26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 기능을 개발하는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68EFC9AA-04DE-D149-9805-C8DD1E8F692B}"/>
              </a:ext>
            </a:extLst>
          </p:cNvPr>
          <p:cNvSpPr txBox="1"/>
          <p:nvPr/>
        </p:nvSpPr>
        <p:spPr>
          <a:xfrm>
            <a:off x="8497422" y="4157060"/>
            <a:ext cx="26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이번 버전을 준비하는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87BD2670-C031-E445-BB78-3A104956F14D}"/>
              </a:ext>
            </a:extLst>
          </p:cNvPr>
          <p:cNvSpPr txBox="1"/>
          <p:nvPr/>
        </p:nvSpPr>
        <p:spPr>
          <a:xfrm>
            <a:off x="8524587" y="4703879"/>
            <a:ext cx="328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master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발생한 버그를 고치는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A817FCFF-A1F4-024B-9A68-32DCDC4C93C6}"/>
              </a:ext>
            </a:extLst>
          </p:cNvPr>
          <p:cNvSpPr txBox="1"/>
          <p:nvPr/>
        </p:nvSpPr>
        <p:spPr>
          <a:xfrm>
            <a:off x="8524587" y="5241364"/>
            <a:ext cx="403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release branch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발생한 버그를 고치는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094621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1E125-2DBD-42D0-905C-FD52ACC97CC0}"/>
              </a:ext>
            </a:extLst>
          </p:cNvPr>
          <p:cNvSpPr txBox="1"/>
          <p:nvPr/>
        </p:nvSpPr>
        <p:spPr>
          <a:xfrm>
            <a:off x="2856559" y="583319"/>
            <a:ext cx="190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 &amp; GitHub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E6324C-E999-6340-BD67-54AFF57509C8}"/>
              </a:ext>
            </a:extLst>
          </p:cNvPr>
          <p:cNvSpPr txBox="1"/>
          <p:nvPr/>
        </p:nvSpPr>
        <p:spPr>
          <a:xfrm>
            <a:off x="6842201" y="1883922"/>
            <a:ext cx="4511874" cy="23508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B8220-9FD9-1541-BF5A-9E1280DB8B0E}"/>
              </a:ext>
            </a:extLst>
          </p:cNvPr>
          <p:cNvSpPr txBox="1"/>
          <p:nvPr/>
        </p:nvSpPr>
        <p:spPr>
          <a:xfrm>
            <a:off x="8043242" y="1657688"/>
            <a:ext cx="2252393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Pull Request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DDE3CF47-50F6-9649-AFFB-48EFDE81334E}"/>
              </a:ext>
            </a:extLst>
          </p:cNvPr>
          <p:cNvSpPr txBox="1"/>
          <p:nvPr/>
        </p:nvSpPr>
        <p:spPr>
          <a:xfrm>
            <a:off x="7031356" y="2174305"/>
            <a:ext cx="217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release &gt; master</a:t>
            </a: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9544719F-3E27-0B4E-83DB-8F918AC40358}"/>
              </a:ext>
            </a:extLst>
          </p:cNvPr>
          <p:cNvSpPr txBox="1"/>
          <p:nvPr/>
        </p:nvSpPr>
        <p:spPr>
          <a:xfrm>
            <a:off x="7674130" y="2490225"/>
            <a:ext cx="293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release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master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merge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땐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52282C25-C7F9-B349-A0F4-1E122B97C245}"/>
              </a:ext>
            </a:extLst>
          </p:cNvPr>
          <p:cNvSpPr txBox="1"/>
          <p:nvPr/>
        </p:nvSpPr>
        <p:spPr>
          <a:xfrm>
            <a:off x="7668060" y="2752656"/>
            <a:ext cx="293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pull request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작성해서 진행한다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00CDF5-A872-244F-BBE9-4B2C710C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3" y="5051613"/>
            <a:ext cx="5183675" cy="1441450"/>
          </a:xfrm>
          <a:prstGeom prst="rect">
            <a:avLst/>
          </a:prstGeom>
        </p:spPr>
      </p:pic>
      <p:sp>
        <p:nvSpPr>
          <p:cNvPr id="44" name="TextBox 16">
            <a:extLst>
              <a:ext uri="{FF2B5EF4-FFF2-40B4-BE49-F238E27FC236}">
                <a16:creationId xmlns:a16="http://schemas.microsoft.com/office/drawing/2014/main" id="{58F03232-AE92-8246-A583-FAED2C70535A}"/>
              </a:ext>
            </a:extLst>
          </p:cNvPr>
          <p:cNvSpPr txBox="1"/>
          <p:nvPr/>
        </p:nvSpPr>
        <p:spPr>
          <a:xfrm>
            <a:off x="7025286" y="5227729"/>
            <a:ext cx="217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 review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A14C3286-5CFE-E94E-A372-E2BFB6180B59}"/>
              </a:ext>
            </a:extLst>
          </p:cNvPr>
          <p:cNvSpPr txBox="1"/>
          <p:nvPr/>
        </p:nvSpPr>
        <p:spPr>
          <a:xfrm>
            <a:off x="7676450" y="5673481"/>
            <a:ext cx="3879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pull request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작성할 때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Reviewer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지정하고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5FEB662A-70FF-2241-889D-8284A91A6550}"/>
              </a:ext>
            </a:extLst>
          </p:cNvPr>
          <p:cNvSpPr txBox="1"/>
          <p:nvPr/>
        </p:nvSpPr>
        <p:spPr>
          <a:xfrm>
            <a:off x="7676449" y="5966746"/>
            <a:ext cx="3879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지정된 사람은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code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대해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review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작성한다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48" name="TextBox 16">
            <a:extLst>
              <a:ext uri="{FF2B5EF4-FFF2-40B4-BE49-F238E27FC236}">
                <a16:creationId xmlns:a16="http://schemas.microsoft.com/office/drawing/2014/main" id="{1A160DF7-3529-D044-AE3F-DC29BC48A5F7}"/>
              </a:ext>
            </a:extLst>
          </p:cNvPr>
          <p:cNvSpPr txBox="1"/>
          <p:nvPr/>
        </p:nvSpPr>
        <p:spPr>
          <a:xfrm>
            <a:off x="7025286" y="3157151"/>
            <a:ext cx="217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hotfix &gt; master</a:t>
            </a: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3D0EA581-94C9-604E-8634-77FA661DECA5}"/>
              </a:ext>
            </a:extLst>
          </p:cNvPr>
          <p:cNvSpPr txBox="1"/>
          <p:nvPr/>
        </p:nvSpPr>
        <p:spPr>
          <a:xfrm>
            <a:off x="7676449" y="3473071"/>
            <a:ext cx="293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hotfix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또한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master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merge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땐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16">
            <a:extLst>
              <a:ext uri="{FF2B5EF4-FFF2-40B4-BE49-F238E27FC236}">
                <a16:creationId xmlns:a16="http://schemas.microsoft.com/office/drawing/2014/main" id="{93826F57-0434-0F44-8344-575BBF7A1DF2}"/>
              </a:ext>
            </a:extLst>
          </p:cNvPr>
          <p:cNvSpPr txBox="1"/>
          <p:nvPr/>
        </p:nvSpPr>
        <p:spPr>
          <a:xfrm>
            <a:off x="7670379" y="3735502"/>
            <a:ext cx="293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pull request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작성해서 진행한다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C97978-DD31-9C4D-82F0-1742E2BAB4C3}"/>
              </a:ext>
            </a:extLst>
          </p:cNvPr>
          <p:cNvSpPr txBox="1"/>
          <p:nvPr/>
        </p:nvSpPr>
        <p:spPr>
          <a:xfrm>
            <a:off x="6842201" y="4844075"/>
            <a:ext cx="4511874" cy="16308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226C5F-2B21-4C42-96AA-A2E2DD6E353C}"/>
              </a:ext>
            </a:extLst>
          </p:cNvPr>
          <p:cNvSpPr txBox="1"/>
          <p:nvPr/>
        </p:nvSpPr>
        <p:spPr>
          <a:xfrm>
            <a:off x="8043241" y="4623431"/>
            <a:ext cx="2252393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Code Review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97681F-EF0B-8E45-9EA4-D6B3C013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63" y="1648163"/>
            <a:ext cx="5150197" cy="32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1026EA-E59A-BC48-81D8-44A7834B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9" y="1439035"/>
            <a:ext cx="348750" cy="5056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1E125-2DBD-42D0-905C-FD52ACC97CC0}"/>
              </a:ext>
            </a:extLst>
          </p:cNvPr>
          <p:cNvSpPr txBox="1"/>
          <p:nvPr/>
        </p:nvSpPr>
        <p:spPr>
          <a:xfrm>
            <a:off x="2856559" y="583319"/>
            <a:ext cx="190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 &amp; GitHub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E6324C-E999-6340-BD67-54AFF57509C8}"/>
              </a:ext>
            </a:extLst>
          </p:cNvPr>
          <p:cNvSpPr txBox="1"/>
          <p:nvPr/>
        </p:nvSpPr>
        <p:spPr>
          <a:xfrm>
            <a:off x="7135807" y="3145447"/>
            <a:ext cx="4161600" cy="30708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B8220-9FD9-1541-BF5A-9E1280DB8B0E}"/>
              </a:ext>
            </a:extLst>
          </p:cNvPr>
          <p:cNvSpPr txBox="1"/>
          <p:nvPr/>
        </p:nvSpPr>
        <p:spPr>
          <a:xfrm>
            <a:off x="8564749" y="2850459"/>
            <a:ext cx="130371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Hotfix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DDE3CF47-50F6-9649-AFFB-48EFDE81334E}"/>
              </a:ext>
            </a:extLst>
          </p:cNvPr>
          <p:cNvSpPr txBox="1"/>
          <p:nvPr/>
        </p:nvSpPr>
        <p:spPr>
          <a:xfrm>
            <a:off x="7362161" y="3433662"/>
            <a:ext cx="7024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Jira</a:t>
            </a: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9544719F-3E27-0B4E-83DB-8F918AC40358}"/>
              </a:ext>
            </a:extLst>
          </p:cNvPr>
          <p:cNvSpPr txBox="1"/>
          <p:nvPr/>
        </p:nvSpPr>
        <p:spPr>
          <a:xfrm>
            <a:off x="7519826" y="3762349"/>
            <a:ext cx="32991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배포한 내용에서 오류가 있을 시</a:t>
            </a:r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52282C25-C7F9-B349-A0F4-1E122B97C245}"/>
              </a:ext>
            </a:extLst>
          </p:cNvPr>
          <p:cNvSpPr txBox="1"/>
          <p:nvPr/>
        </p:nvSpPr>
        <p:spPr>
          <a:xfrm>
            <a:off x="7135807" y="4017287"/>
            <a:ext cx="40671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Jira</a:t>
            </a:r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새로운 </a:t>
            </a:r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Issue</a:t>
            </a:r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만들어 개발자에게 알린다</a:t>
            </a:r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3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16">
            <a:extLst>
              <a:ext uri="{FF2B5EF4-FFF2-40B4-BE49-F238E27FC236}">
                <a16:creationId xmlns:a16="http://schemas.microsoft.com/office/drawing/2014/main" id="{1A160DF7-3529-D044-AE3F-DC29BC48A5F7}"/>
              </a:ext>
            </a:extLst>
          </p:cNvPr>
          <p:cNvSpPr txBox="1"/>
          <p:nvPr/>
        </p:nvSpPr>
        <p:spPr>
          <a:xfrm>
            <a:off x="7362161" y="4645110"/>
            <a:ext cx="2170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3D0EA581-94C9-604E-8634-77FA661DECA5}"/>
              </a:ext>
            </a:extLst>
          </p:cNvPr>
          <p:cNvSpPr txBox="1"/>
          <p:nvPr/>
        </p:nvSpPr>
        <p:spPr>
          <a:xfrm>
            <a:off x="7306097" y="4990683"/>
            <a:ext cx="38136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master</a:t>
            </a:r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</a:t>
            </a:r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hotfix</a:t>
            </a:r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  <a:r>
              <a:rPr lang="ko-KR" altLang="en-US" sz="13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</a:t>
            </a:r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분기하여</a:t>
            </a:r>
            <a:endParaRPr lang="en-US" altLang="ko-KR" sz="13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4929D5-4CF2-014F-806C-1AC152AE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799" y="1432735"/>
            <a:ext cx="8331200" cy="914400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F5767A3-30F0-2147-9EAD-D379123E99A3}"/>
              </a:ext>
            </a:extLst>
          </p:cNvPr>
          <p:cNvCxnSpPr>
            <a:cxnSpLocks/>
          </p:cNvCxnSpPr>
          <p:nvPr/>
        </p:nvCxnSpPr>
        <p:spPr>
          <a:xfrm>
            <a:off x="555455" y="1454708"/>
            <a:ext cx="1630282" cy="74022"/>
          </a:xfrm>
          <a:prstGeom prst="line">
            <a:avLst/>
          </a:prstGeom>
          <a:ln w="9525">
            <a:solidFill>
              <a:srgbClr val="F2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BBA870EE-3E3A-6C41-B93F-79C2243AFE82}"/>
              </a:ext>
            </a:extLst>
          </p:cNvPr>
          <p:cNvCxnSpPr>
            <a:cxnSpLocks/>
          </p:cNvCxnSpPr>
          <p:nvPr/>
        </p:nvCxnSpPr>
        <p:spPr>
          <a:xfrm>
            <a:off x="555454" y="1691120"/>
            <a:ext cx="1702324" cy="701169"/>
          </a:xfrm>
          <a:prstGeom prst="line">
            <a:avLst/>
          </a:prstGeom>
          <a:ln w="9525">
            <a:solidFill>
              <a:srgbClr val="F2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CFC01A4-C512-2B46-9D06-2AA997640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10" y="2982593"/>
            <a:ext cx="5015146" cy="3309610"/>
          </a:xfrm>
          <a:prstGeom prst="rect">
            <a:avLst/>
          </a:prstGeom>
        </p:spPr>
      </p:pic>
      <p:sp>
        <p:nvSpPr>
          <p:cNvPr id="41" name="TextBox 16">
            <a:extLst>
              <a:ext uri="{FF2B5EF4-FFF2-40B4-BE49-F238E27FC236}">
                <a16:creationId xmlns:a16="http://schemas.microsoft.com/office/drawing/2014/main" id="{D6F49982-B157-4948-BCF3-72BA06E699D9}"/>
              </a:ext>
            </a:extLst>
          </p:cNvPr>
          <p:cNvSpPr txBox="1"/>
          <p:nvPr/>
        </p:nvSpPr>
        <p:spPr>
          <a:xfrm>
            <a:off x="7306097" y="5295049"/>
            <a:ext cx="38136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오류를 고치고 다시 </a:t>
            </a:r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pull request</a:t>
            </a:r>
            <a:r>
              <a:rPr lang="ko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한다</a:t>
            </a:r>
            <a:r>
              <a:rPr lang="en-US" altLang="ko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7E5E48A-12CE-9C45-AA38-7FA22D50379C}"/>
              </a:ext>
            </a:extLst>
          </p:cNvPr>
          <p:cNvSpPr txBox="1"/>
          <p:nvPr/>
        </p:nvSpPr>
        <p:spPr>
          <a:xfrm>
            <a:off x="7306097" y="5607727"/>
            <a:ext cx="38136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이렇게 고친 </a:t>
            </a:r>
            <a:r>
              <a:rPr lang="en-US" altLang="ko-Kore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release</a:t>
            </a:r>
            <a:r>
              <a:rPr lang="ko-Kore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lang="en-US" altLang="ko-Kore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ore-KR" altLang="en-US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자리수를 늘린다</a:t>
            </a:r>
            <a:r>
              <a:rPr lang="en-US" altLang="ko-Kore-KR" sz="13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3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1AAE6FFD-3D45-3947-807E-3147F619B8E9}"/>
              </a:ext>
            </a:extLst>
          </p:cNvPr>
          <p:cNvSpPr txBox="1"/>
          <p:nvPr/>
        </p:nvSpPr>
        <p:spPr>
          <a:xfrm>
            <a:off x="9738507" y="5835908"/>
            <a:ext cx="15589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solidFill>
                  <a:schemeClr val="bg1">
                    <a:lumMod val="75000"/>
                  </a:schemeClr>
                </a:solidFill>
              </a:rPr>
              <a:t>v2.3.0 -&gt; v2.3.1</a:t>
            </a:r>
          </a:p>
        </p:txBody>
      </p:sp>
    </p:spTree>
    <p:extLst>
      <p:ext uri="{BB962C8B-B14F-4D97-AF65-F5344CB8AC3E}">
        <p14:creationId xmlns:p14="http://schemas.microsoft.com/office/powerpoint/2010/main" val="313241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FB6CD3-120A-974E-A0D1-42B94C02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183" y="1592144"/>
            <a:ext cx="8157245" cy="9495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20D1C74-DC33-E64A-A0D7-CA317DA2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9" y="1557566"/>
            <a:ext cx="348750" cy="5056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1E125-2DBD-42D0-905C-FD52ACC97CC0}"/>
              </a:ext>
            </a:extLst>
          </p:cNvPr>
          <p:cNvSpPr txBox="1"/>
          <p:nvPr/>
        </p:nvSpPr>
        <p:spPr>
          <a:xfrm>
            <a:off x="2856559" y="583319"/>
            <a:ext cx="190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 &amp; GitHub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E6324C-E999-6340-BD67-54AFF57509C8}"/>
              </a:ext>
            </a:extLst>
          </p:cNvPr>
          <p:cNvSpPr txBox="1"/>
          <p:nvPr/>
        </p:nvSpPr>
        <p:spPr>
          <a:xfrm>
            <a:off x="2030928" y="4176672"/>
            <a:ext cx="8301600" cy="23508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B8220-9FD9-1541-BF5A-9E1280DB8B0E}"/>
              </a:ext>
            </a:extLst>
          </p:cNvPr>
          <p:cNvSpPr txBox="1"/>
          <p:nvPr/>
        </p:nvSpPr>
        <p:spPr>
          <a:xfrm>
            <a:off x="5529323" y="3930527"/>
            <a:ext cx="130371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bugfix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DDE3CF47-50F6-9649-AFFB-48EFDE81334E}"/>
              </a:ext>
            </a:extLst>
          </p:cNvPr>
          <p:cNvSpPr txBox="1"/>
          <p:nvPr/>
        </p:nvSpPr>
        <p:spPr>
          <a:xfrm>
            <a:off x="2469839" y="4462336"/>
            <a:ext cx="276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 : pull request</a:t>
            </a: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9544719F-3E27-0B4E-83DB-8F918AC40358}"/>
              </a:ext>
            </a:extLst>
          </p:cNvPr>
          <p:cNvSpPr txBox="1"/>
          <p:nvPr/>
        </p:nvSpPr>
        <p:spPr>
          <a:xfrm>
            <a:off x="2840662" y="4770112"/>
            <a:ext cx="6868797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pull request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확인할 때 버그를 발견하면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code review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통해 해당 내용을 알린다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버그 내용을 확인한 담당 개발자는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pull request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close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48" name="TextBox 16">
            <a:extLst>
              <a:ext uri="{FF2B5EF4-FFF2-40B4-BE49-F238E27FC236}">
                <a16:creationId xmlns:a16="http://schemas.microsoft.com/office/drawing/2014/main" id="{1A160DF7-3529-D044-AE3F-DC29BC48A5F7}"/>
              </a:ext>
            </a:extLst>
          </p:cNvPr>
          <p:cNvSpPr txBox="1"/>
          <p:nvPr/>
        </p:nvSpPr>
        <p:spPr>
          <a:xfrm>
            <a:off x="2482540" y="5442637"/>
            <a:ext cx="217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3D0EA581-94C9-604E-8634-77FA661DECA5}"/>
              </a:ext>
            </a:extLst>
          </p:cNvPr>
          <p:cNvSpPr txBox="1"/>
          <p:nvPr/>
        </p:nvSpPr>
        <p:spPr>
          <a:xfrm>
            <a:off x="2840663" y="5714350"/>
            <a:ext cx="794347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release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hotfix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분기하여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버그를 고치고</a:t>
            </a:r>
            <a:endParaRPr lang="en-US" altLang="ko-KR" sz="1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다시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release branch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merge</a:t>
            </a:r>
            <a:r>
              <a:rPr lang="ko-KR" altLang="en-US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한다</a:t>
            </a: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F5767A3-30F0-2147-9EAD-D379123E99A3}"/>
              </a:ext>
            </a:extLst>
          </p:cNvPr>
          <p:cNvCxnSpPr>
            <a:cxnSpLocks/>
          </p:cNvCxnSpPr>
          <p:nvPr/>
        </p:nvCxnSpPr>
        <p:spPr>
          <a:xfrm flipV="1">
            <a:off x="500332" y="1592144"/>
            <a:ext cx="1720851" cy="207901"/>
          </a:xfrm>
          <a:prstGeom prst="line">
            <a:avLst/>
          </a:prstGeom>
          <a:ln w="9525">
            <a:solidFill>
              <a:srgbClr val="F2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BBA870EE-3E3A-6C41-B93F-79C2243AFE82}"/>
              </a:ext>
            </a:extLst>
          </p:cNvPr>
          <p:cNvCxnSpPr>
            <a:cxnSpLocks/>
          </p:cNvCxnSpPr>
          <p:nvPr/>
        </p:nvCxnSpPr>
        <p:spPr>
          <a:xfrm>
            <a:off x="555455" y="2156604"/>
            <a:ext cx="1665728" cy="419686"/>
          </a:xfrm>
          <a:prstGeom prst="line">
            <a:avLst/>
          </a:prstGeom>
          <a:ln w="9525">
            <a:solidFill>
              <a:srgbClr val="F2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6219DF4-452E-A242-AE7F-E176FCC0B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911" y="2821496"/>
            <a:ext cx="7602014" cy="9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2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1E125-2DBD-42D0-905C-FD52ACC97CC0}"/>
              </a:ext>
            </a:extLst>
          </p:cNvPr>
          <p:cNvSpPr txBox="1"/>
          <p:nvPr/>
        </p:nvSpPr>
        <p:spPr>
          <a:xfrm>
            <a:off x="2856559" y="583319"/>
            <a:ext cx="190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 &amp; GitHub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B8220-9FD9-1541-BF5A-9E1280DB8B0E}"/>
              </a:ext>
            </a:extLst>
          </p:cNvPr>
          <p:cNvSpPr txBox="1"/>
          <p:nvPr/>
        </p:nvSpPr>
        <p:spPr>
          <a:xfrm>
            <a:off x="9247821" y="1573320"/>
            <a:ext cx="225239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Release</a:t>
            </a:r>
            <a:endParaRPr lang="ko-KR" sz="20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226C5F-2B21-4C42-96AA-A2E2DD6E353C}"/>
              </a:ext>
            </a:extLst>
          </p:cNvPr>
          <p:cNvSpPr txBox="1"/>
          <p:nvPr/>
        </p:nvSpPr>
        <p:spPr>
          <a:xfrm>
            <a:off x="4884090" y="1573320"/>
            <a:ext cx="225239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Tag</a:t>
            </a:r>
            <a:endParaRPr lang="ko-KR" sz="20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0AE0F-014F-4570-8E8A-F5B7466A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35" y="2993119"/>
            <a:ext cx="4159502" cy="2397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2ABAD4-D89E-4AA8-B1FB-527C63DD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510" y="2212754"/>
            <a:ext cx="2893015" cy="42726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4ADECD-B552-4348-8783-55D958063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8" y="2212754"/>
            <a:ext cx="2802190" cy="19788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96C032-2058-421B-BA85-6B4394641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717" y="4377435"/>
            <a:ext cx="2782784" cy="21120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17B60C-5D73-4E80-A594-22E34E3A0548}"/>
              </a:ext>
            </a:extLst>
          </p:cNvPr>
          <p:cNvSpPr txBox="1"/>
          <p:nvPr/>
        </p:nvSpPr>
        <p:spPr>
          <a:xfrm>
            <a:off x="646577" y="1573320"/>
            <a:ext cx="225239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Bug</a:t>
            </a:r>
            <a:endParaRPr lang="ko-KR" sz="20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643EFA-5572-49C8-8C89-384A2CC0B837}"/>
              </a:ext>
            </a:extLst>
          </p:cNvPr>
          <p:cNvGrpSpPr/>
          <p:nvPr/>
        </p:nvGrpSpPr>
        <p:grpSpPr>
          <a:xfrm>
            <a:off x="307401" y="7158004"/>
            <a:ext cx="7782636" cy="347056"/>
            <a:chOff x="243249" y="5197174"/>
            <a:chExt cx="7782636" cy="34705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2B00B0A-99E4-4274-86A4-8D037C010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28"/>
            <a:stretch/>
          </p:blipFill>
          <p:spPr>
            <a:xfrm>
              <a:off x="2592199" y="5197174"/>
              <a:ext cx="1379726" cy="34705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E8DBC79-3F78-4A62-A5F1-9E50A2D9F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928" r="2278"/>
            <a:stretch/>
          </p:blipFill>
          <p:spPr>
            <a:xfrm>
              <a:off x="3968613" y="5199234"/>
              <a:ext cx="1933314" cy="34467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9ACAA73-EABD-4884-BD4C-854D9432F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019" r="208" b="2555"/>
            <a:stretch/>
          </p:blipFill>
          <p:spPr>
            <a:xfrm>
              <a:off x="243249" y="5199233"/>
              <a:ext cx="2348950" cy="34467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9245DA9-699D-43F0-9E23-95A21B535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t="3913" r="443" b="2082"/>
            <a:stretch/>
          </p:blipFill>
          <p:spPr>
            <a:xfrm>
              <a:off x="5895977" y="5197837"/>
              <a:ext cx="2129908" cy="3450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0988D9-509A-482A-B0D9-5A27EC705EB7}"/>
              </a:ext>
            </a:extLst>
          </p:cNvPr>
          <p:cNvGrpSpPr/>
          <p:nvPr/>
        </p:nvGrpSpPr>
        <p:grpSpPr>
          <a:xfrm>
            <a:off x="133127" y="8186599"/>
            <a:ext cx="12046827" cy="565556"/>
            <a:chOff x="243249" y="5197174"/>
            <a:chExt cx="7782636" cy="34705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4224F09-B602-4977-AEEF-990BCE2E9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928"/>
            <a:stretch/>
          </p:blipFill>
          <p:spPr>
            <a:xfrm>
              <a:off x="2592199" y="5197174"/>
              <a:ext cx="1379726" cy="3470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1197082-A907-4F5F-991B-D7946AB4F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928" r="2278"/>
            <a:stretch/>
          </p:blipFill>
          <p:spPr>
            <a:xfrm>
              <a:off x="3968613" y="5199234"/>
              <a:ext cx="1933314" cy="3446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245059F-F9CA-4897-BD42-A039C9EA8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019" r="208" b="2555"/>
            <a:stretch/>
          </p:blipFill>
          <p:spPr>
            <a:xfrm>
              <a:off x="243249" y="5199233"/>
              <a:ext cx="2348950" cy="34467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096A479-6BF2-4E87-A3FD-1923B5D9C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t="3913" r="443" b="2082"/>
            <a:stretch/>
          </p:blipFill>
          <p:spPr>
            <a:xfrm>
              <a:off x="5895977" y="5197837"/>
              <a:ext cx="2129908" cy="345088"/>
            </a:xfrm>
            <a:prstGeom prst="rect">
              <a:avLst/>
            </a:prstGeom>
          </p:spPr>
        </p:pic>
      </p:grpSp>
      <p:sp>
        <p:nvSpPr>
          <p:cNvPr id="27" name="오른쪽 화살표[R] 37">
            <a:extLst>
              <a:ext uri="{FF2B5EF4-FFF2-40B4-BE49-F238E27FC236}">
                <a16:creationId xmlns:a16="http://schemas.microsoft.com/office/drawing/2014/main" id="{AB25F607-3B66-4F12-9D98-DE60E8901BCE}"/>
              </a:ext>
            </a:extLst>
          </p:cNvPr>
          <p:cNvSpPr/>
          <p:nvPr/>
        </p:nvSpPr>
        <p:spPr>
          <a:xfrm>
            <a:off x="3345453" y="4191620"/>
            <a:ext cx="404129" cy="305036"/>
          </a:xfrm>
          <a:prstGeom prst="rightArrow">
            <a:avLst/>
          </a:prstGeom>
          <a:pattFill prst="dkUpDiag">
            <a:fgClr>
              <a:srgbClr val="E69A9A"/>
            </a:fgClr>
            <a:bgClr>
              <a:srgbClr val="595959"/>
            </a:bgClr>
          </a:pattFill>
          <a:ln w="1270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오른쪽 화살표[R] 37">
            <a:extLst>
              <a:ext uri="{FF2B5EF4-FFF2-40B4-BE49-F238E27FC236}">
                <a16:creationId xmlns:a16="http://schemas.microsoft.com/office/drawing/2014/main" id="{A4A7A812-DDE9-40A1-8845-601803E922DA}"/>
              </a:ext>
            </a:extLst>
          </p:cNvPr>
          <p:cNvSpPr/>
          <p:nvPr/>
        </p:nvSpPr>
        <p:spPr>
          <a:xfrm>
            <a:off x="8305581" y="4191620"/>
            <a:ext cx="404129" cy="305036"/>
          </a:xfrm>
          <a:prstGeom prst="rightArrow">
            <a:avLst/>
          </a:prstGeom>
          <a:pattFill prst="dkUpDiag">
            <a:fgClr>
              <a:srgbClr val="E69A9A"/>
            </a:fgClr>
            <a:bgClr>
              <a:srgbClr val="595959"/>
            </a:bgClr>
          </a:pattFill>
          <a:ln w="1270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299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17860-1F3C-4555-8E13-0E77696E6EDC}"/>
              </a:ext>
            </a:extLst>
          </p:cNvPr>
          <p:cNvSpPr txBox="1"/>
          <p:nvPr/>
        </p:nvSpPr>
        <p:spPr>
          <a:xfrm>
            <a:off x="558408" y="1254807"/>
            <a:ext cx="42059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1.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ESC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키를 눌렀을 때 일시 정지 기능 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845CF-2D48-4FFA-8B28-CF6C29D75792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개발결과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화면 기록 2020-12-12 오후 5.50.32" descr="화면 기록 2020-12-12 오후 5.50.32">
            <a:hlinkClick r:id="" action="ppaction://media"/>
            <a:extLst>
              <a:ext uri="{FF2B5EF4-FFF2-40B4-BE49-F238E27FC236}">
                <a16:creationId xmlns:a16="http://schemas.microsoft.com/office/drawing/2014/main" id="{AFF34F14-20BC-5A4E-BABC-93D8747FE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457" y="1842588"/>
            <a:ext cx="3928024" cy="4543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02C72D-D2D2-7F43-A36B-F93FBBCCF2F8}"/>
              </a:ext>
            </a:extLst>
          </p:cNvPr>
          <p:cNvSpPr txBox="1"/>
          <p:nvPr/>
        </p:nvSpPr>
        <p:spPr>
          <a:xfrm>
            <a:off x="5787280" y="1966158"/>
            <a:ext cx="5400000" cy="1080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F321F-1C52-CE44-8775-809D6367C8BA}"/>
              </a:ext>
            </a:extLst>
          </p:cNvPr>
          <p:cNvSpPr txBox="1"/>
          <p:nvPr/>
        </p:nvSpPr>
        <p:spPr>
          <a:xfrm>
            <a:off x="7981272" y="1688020"/>
            <a:ext cx="101201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Game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A9754239-D127-8248-A9FF-10D0D3E8C58E}"/>
              </a:ext>
            </a:extLst>
          </p:cNvPr>
          <p:cNvSpPr txBox="1"/>
          <p:nvPr/>
        </p:nvSpPr>
        <p:spPr>
          <a:xfrm>
            <a:off x="5935359" y="2278597"/>
            <a:ext cx="62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ESC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31C23182-F8EC-BA44-BDC4-58AEA59A7A52}"/>
              </a:ext>
            </a:extLst>
          </p:cNvPr>
          <p:cNvSpPr txBox="1"/>
          <p:nvPr/>
        </p:nvSpPr>
        <p:spPr>
          <a:xfrm>
            <a:off x="5923002" y="2597530"/>
            <a:ext cx="39443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/>
                </a:solidFill>
              </a:rPr>
              <a:t>게임 중</a:t>
            </a:r>
            <a:r>
              <a:rPr lang="en-US" altLang="ko-KR" sz="1300">
                <a:solidFill>
                  <a:schemeClr val="bg1"/>
                </a:solidFill>
              </a:rPr>
              <a:t>, ESC</a:t>
            </a:r>
            <a:r>
              <a:rPr lang="ko-KR" altLang="en-US" sz="1300">
                <a:solidFill>
                  <a:schemeClr val="bg1"/>
                </a:solidFill>
              </a:rPr>
              <a:t>를 누르면 일시 정지가 된다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  <a:r>
              <a:rPr lang="ko-KR" altLang="en-US" sz="1300">
                <a:solidFill>
                  <a:schemeClr val="bg1"/>
                </a:solidFill>
              </a:rPr>
              <a:t> </a:t>
            </a:r>
            <a:endParaRPr lang="en-US" altLang="ko-KR" sz="13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69B05-61B5-F74A-926E-042F887A0379}"/>
              </a:ext>
            </a:extLst>
          </p:cNvPr>
          <p:cNvSpPr txBox="1"/>
          <p:nvPr/>
        </p:nvSpPr>
        <p:spPr>
          <a:xfrm>
            <a:off x="5787280" y="3477352"/>
            <a:ext cx="5400000" cy="2628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AC630-008E-FC4D-8117-37F4BAA5BCAB}"/>
              </a:ext>
            </a:extLst>
          </p:cNvPr>
          <p:cNvSpPr txBox="1"/>
          <p:nvPr/>
        </p:nvSpPr>
        <p:spPr>
          <a:xfrm>
            <a:off x="7981272" y="3200087"/>
            <a:ext cx="101201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Pause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74882E34-5F8E-C44D-B729-DDB4DC24649F}"/>
              </a:ext>
            </a:extLst>
          </p:cNvPr>
          <p:cNvSpPr txBox="1"/>
          <p:nvPr/>
        </p:nvSpPr>
        <p:spPr>
          <a:xfrm>
            <a:off x="5923002" y="3891595"/>
            <a:ext cx="62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ESC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C1F4F42-36D5-7B43-8A86-5807284578A1}"/>
              </a:ext>
            </a:extLst>
          </p:cNvPr>
          <p:cNvSpPr txBox="1"/>
          <p:nvPr/>
        </p:nvSpPr>
        <p:spPr>
          <a:xfrm>
            <a:off x="5909880" y="4224590"/>
            <a:ext cx="48112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/>
                </a:solidFill>
              </a:rPr>
              <a:t>일시 정지 상태에서 다시 </a:t>
            </a:r>
            <a:r>
              <a:rPr lang="en-US" altLang="ko-KR" sz="1300">
                <a:solidFill>
                  <a:schemeClr val="bg1"/>
                </a:solidFill>
              </a:rPr>
              <a:t>ESC</a:t>
            </a:r>
            <a:r>
              <a:rPr lang="ko-KR" altLang="en-US" sz="1300">
                <a:solidFill>
                  <a:schemeClr val="bg1"/>
                </a:solidFill>
              </a:rPr>
              <a:t>를 누르면 게임을 다시 진행한다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56118620-66C6-5F46-BB90-087A3F651595}"/>
              </a:ext>
            </a:extLst>
          </p:cNvPr>
          <p:cNvSpPr txBox="1"/>
          <p:nvPr/>
        </p:nvSpPr>
        <p:spPr>
          <a:xfrm>
            <a:off x="5926249" y="4650492"/>
            <a:ext cx="62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38887EA5-DA7C-FF4D-971F-04DF9E1E6EB3}"/>
              </a:ext>
            </a:extLst>
          </p:cNvPr>
          <p:cNvSpPr txBox="1"/>
          <p:nvPr/>
        </p:nvSpPr>
        <p:spPr>
          <a:xfrm>
            <a:off x="5935359" y="4986616"/>
            <a:ext cx="5543811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chemeClr val="bg1"/>
                </a:solidFill>
              </a:rPr>
              <a:t>일시 정지 상태에서 </a:t>
            </a:r>
            <a:r>
              <a:rPr lang="en-US" altLang="ko-KR" sz="1300">
                <a:solidFill>
                  <a:schemeClr val="bg1"/>
                </a:solidFill>
              </a:rPr>
              <a:t>Q</a:t>
            </a:r>
            <a:r>
              <a:rPr lang="ko-KR" altLang="en-US" sz="1300">
                <a:solidFill>
                  <a:schemeClr val="bg1"/>
                </a:solidFill>
              </a:rPr>
              <a:t>를 누르면</a:t>
            </a:r>
            <a:r>
              <a:rPr lang="en-US" altLang="ko-KR" sz="130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chemeClr val="bg1"/>
                </a:solidFill>
              </a:rPr>
              <a:t>진행중인 게임을 즉시 종료하고 결과화면으로 넘어간다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chemeClr val="bg1"/>
                </a:solidFill>
              </a:rPr>
              <a:t>죽었을 때와 같은 판정으로 점수가 매겨진다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50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17860-1F3C-4555-8E13-0E77696E6EDC}"/>
              </a:ext>
            </a:extLst>
          </p:cNvPr>
          <p:cNvSpPr txBox="1"/>
          <p:nvPr/>
        </p:nvSpPr>
        <p:spPr>
          <a:xfrm>
            <a:off x="564619" y="1255935"/>
            <a:ext cx="42059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2.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난이도 선택 기능</a:t>
            </a:r>
            <a:endParaRPr 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845CF-2D48-4FFA-8B28-CF6C29D75792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개발결과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2C72D-D2D2-7F43-A36B-F93FBBCCF2F8}"/>
              </a:ext>
            </a:extLst>
          </p:cNvPr>
          <p:cNvSpPr txBox="1"/>
          <p:nvPr/>
        </p:nvSpPr>
        <p:spPr>
          <a:xfrm>
            <a:off x="5787280" y="1966158"/>
            <a:ext cx="5400000" cy="1260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F321F-1C52-CE44-8775-809D6367C8BA}"/>
              </a:ext>
            </a:extLst>
          </p:cNvPr>
          <p:cNvSpPr txBox="1"/>
          <p:nvPr/>
        </p:nvSpPr>
        <p:spPr>
          <a:xfrm>
            <a:off x="7788660" y="1735325"/>
            <a:ext cx="139724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Setting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A9754239-D127-8248-A9FF-10D0D3E8C58E}"/>
              </a:ext>
            </a:extLst>
          </p:cNvPr>
          <p:cNvSpPr txBox="1"/>
          <p:nvPr/>
        </p:nvSpPr>
        <p:spPr>
          <a:xfrm>
            <a:off x="5915716" y="2132385"/>
            <a:ext cx="1603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Setting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31C23182-F8EC-BA44-BDC4-58AEA59A7A52}"/>
              </a:ext>
            </a:extLst>
          </p:cNvPr>
          <p:cNvSpPr txBox="1"/>
          <p:nvPr/>
        </p:nvSpPr>
        <p:spPr>
          <a:xfrm>
            <a:off x="5915716" y="2409724"/>
            <a:ext cx="5180652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chemeClr val="bg1"/>
                </a:solidFill>
              </a:rPr>
              <a:t>난이도에 대한 게임 설정을 할 수 있다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chemeClr val="bg1"/>
                </a:solidFill>
              </a:rPr>
              <a:t>좌우 방향키로 해당 설정 변경</a:t>
            </a:r>
            <a:r>
              <a:rPr lang="en-US" altLang="ko-KR" sz="1300">
                <a:solidFill>
                  <a:schemeClr val="bg1"/>
                </a:solidFill>
              </a:rPr>
              <a:t>, </a:t>
            </a:r>
            <a:r>
              <a:rPr lang="ko-KR" altLang="en-US" sz="1300">
                <a:solidFill>
                  <a:schemeClr val="bg1"/>
                </a:solidFill>
              </a:rPr>
              <a:t>상하 방향키로 설정할 것 변경</a:t>
            </a:r>
            <a:r>
              <a:rPr lang="en-US" altLang="ko-KR" sz="13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69B05-61B5-F74A-926E-042F887A0379}"/>
              </a:ext>
            </a:extLst>
          </p:cNvPr>
          <p:cNvSpPr txBox="1"/>
          <p:nvPr/>
        </p:nvSpPr>
        <p:spPr>
          <a:xfrm>
            <a:off x="5787280" y="3576208"/>
            <a:ext cx="5400000" cy="2628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AC630-008E-FC4D-8117-37F4BAA5BCAB}"/>
              </a:ext>
            </a:extLst>
          </p:cNvPr>
          <p:cNvSpPr txBox="1"/>
          <p:nvPr/>
        </p:nvSpPr>
        <p:spPr>
          <a:xfrm>
            <a:off x="7670031" y="3326583"/>
            <a:ext cx="16344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Difficulty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74882E34-5F8E-C44D-B729-DDB4DC24649F}"/>
              </a:ext>
            </a:extLst>
          </p:cNvPr>
          <p:cNvSpPr txBox="1"/>
          <p:nvPr/>
        </p:nvSpPr>
        <p:spPr>
          <a:xfrm>
            <a:off x="5955951" y="3813640"/>
            <a:ext cx="629323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C1F4F42-36D5-7B43-8A86-5807284578A1}"/>
              </a:ext>
            </a:extLst>
          </p:cNvPr>
          <p:cNvSpPr txBox="1"/>
          <p:nvPr/>
        </p:nvSpPr>
        <p:spPr>
          <a:xfrm>
            <a:off x="5955951" y="4094081"/>
            <a:ext cx="46925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/>
                </a:solidFill>
              </a:rPr>
              <a:t>가장 쉬운 단계로</a:t>
            </a:r>
            <a:r>
              <a:rPr lang="en-US" altLang="ko-KR" sz="1300">
                <a:solidFill>
                  <a:schemeClr val="bg1"/>
                </a:solidFill>
              </a:rPr>
              <a:t>, </a:t>
            </a:r>
            <a:r>
              <a:rPr lang="ko-KR" altLang="en-US" sz="1300">
                <a:solidFill>
                  <a:schemeClr val="bg1"/>
                </a:solidFill>
              </a:rPr>
              <a:t>기존 게임과 동일</a:t>
            </a:r>
            <a:endParaRPr lang="en-US" altLang="ko-KR" sz="1300">
              <a:solidFill>
                <a:schemeClr val="bg1"/>
              </a:solidFill>
            </a:endParaRPr>
          </a:p>
        </p:txBody>
      </p:sp>
      <p:pic>
        <p:nvPicPr>
          <p:cNvPr id="3" name="화면 기록 2020-12-12 오후 6.01.32" descr="화면 기록 2020-12-12 오후 6.01.32">
            <a:hlinkClick r:id="" action="ppaction://media"/>
            <a:extLst>
              <a:ext uri="{FF2B5EF4-FFF2-40B4-BE49-F238E27FC236}">
                <a16:creationId xmlns:a16="http://schemas.microsoft.com/office/drawing/2014/main" id="{BE93E7CF-47D2-EB44-BEE2-6C6E16657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200" y="1843200"/>
            <a:ext cx="3927975" cy="4543200"/>
          </a:xfrm>
          <a:prstGeom prst="rect">
            <a:avLst/>
          </a:prstGeom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A27D93DB-7574-0B4B-B2FE-B448D7D3A162}"/>
              </a:ext>
            </a:extLst>
          </p:cNvPr>
          <p:cNvSpPr txBox="1"/>
          <p:nvPr/>
        </p:nvSpPr>
        <p:spPr>
          <a:xfrm>
            <a:off x="5935359" y="4361884"/>
            <a:ext cx="1046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normal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DDFC68C1-2663-954A-809B-0294E3E55B12}"/>
              </a:ext>
            </a:extLst>
          </p:cNvPr>
          <p:cNvSpPr txBox="1"/>
          <p:nvPr/>
        </p:nvSpPr>
        <p:spPr>
          <a:xfrm>
            <a:off x="5955952" y="4984536"/>
            <a:ext cx="62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hard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F3334CF2-FD58-C24A-AA72-E8921C47730C}"/>
              </a:ext>
            </a:extLst>
          </p:cNvPr>
          <p:cNvSpPr txBox="1"/>
          <p:nvPr/>
        </p:nvSpPr>
        <p:spPr>
          <a:xfrm>
            <a:off x="5955951" y="5548465"/>
            <a:ext cx="163449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  <a:ea typeface="맑은 고딕"/>
              </a:rPr>
              <a:t>Extra hard</a:t>
            </a:r>
            <a:endParaRPr lang="en-US" altLang="ko-KR" sz="1500" b="1">
              <a:solidFill>
                <a:schemeClr val="bg1"/>
              </a:solidFill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CF0DC40A-938A-DE4E-9F27-15CF50AE25AF}"/>
              </a:ext>
            </a:extLst>
          </p:cNvPr>
          <p:cNvSpPr txBox="1"/>
          <p:nvPr/>
        </p:nvSpPr>
        <p:spPr>
          <a:xfrm>
            <a:off x="5950846" y="4637913"/>
            <a:ext cx="46925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solidFill>
                  <a:schemeClr val="bg1"/>
                </a:solidFill>
              </a:rPr>
              <a:t>easy</a:t>
            </a:r>
            <a:r>
              <a:rPr lang="ko-KR" altLang="en-US" sz="1300">
                <a:solidFill>
                  <a:schemeClr val="bg1"/>
                </a:solidFill>
              </a:rPr>
              <a:t>에 비해 적 이동속도</a:t>
            </a:r>
            <a:r>
              <a:rPr lang="en-US" altLang="ko-KR" sz="1300">
                <a:solidFill>
                  <a:schemeClr val="bg1"/>
                </a:solidFill>
              </a:rPr>
              <a:t>, </a:t>
            </a:r>
            <a:r>
              <a:rPr lang="ko-KR" altLang="en-US" sz="1300">
                <a:solidFill>
                  <a:schemeClr val="bg1"/>
                </a:solidFill>
              </a:rPr>
              <a:t>공격빈도 높음</a:t>
            </a:r>
            <a:endParaRPr lang="en-US" altLang="ko-KR" sz="1300">
              <a:solidFill>
                <a:schemeClr val="bg1"/>
              </a:solidFill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B550B8A9-F274-004B-8A29-6FC018F02BD5}"/>
              </a:ext>
            </a:extLst>
          </p:cNvPr>
          <p:cNvSpPr txBox="1"/>
          <p:nvPr/>
        </p:nvSpPr>
        <p:spPr>
          <a:xfrm>
            <a:off x="5955951" y="5242920"/>
            <a:ext cx="46925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solidFill>
                  <a:schemeClr val="bg1"/>
                </a:solidFill>
              </a:rPr>
              <a:t>normal</a:t>
            </a:r>
            <a:r>
              <a:rPr lang="ko-KR" altLang="en-US" sz="1300">
                <a:solidFill>
                  <a:schemeClr val="bg1"/>
                </a:solidFill>
              </a:rPr>
              <a:t>에 비해 적 이동속도</a:t>
            </a:r>
            <a:r>
              <a:rPr lang="en-US" altLang="ko-KR" sz="1300">
                <a:solidFill>
                  <a:schemeClr val="bg1"/>
                </a:solidFill>
              </a:rPr>
              <a:t>, </a:t>
            </a:r>
            <a:r>
              <a:rPr lang="ko-KR" altLang="en-US" sz="1300">
                <a:solidFill>
                  <a:schemeClr val="bg1"/>
                </a:solidFill>
              </a:rPr>
              <a:t>공격빈도 높음</a:t>
            </a:r>
            <a:endParaRPr lang="en-US" altLang="ko-KR" sz="1300">
              <a:solidFill>
                <a:schemeClr val="bg1"/>
              </a:solidFill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2E18140C-2C45-0042-AB1B-CB2BCB0355AA}"/>
              </a:ext>
            </a:extLst>
          </p:cNvPr>
          <p:cNvSpPr txBox="1"/>
          <p:nvPr/>
        </p:nvSpPr>
        <p:spPr>
          <a:xfrm>
            <a:off x="5950846" y="5789204"/>
            <a:ext cx="46925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/>
                </a:solidFill>
              </a:rPr>
              <a:t>적 이동속도는 가장 느리지만 공격빈도 매우 높음</a:t>
            </a:r>
            <a:endParaRPr lang="en-US" altLang="ko-KR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598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0 Analysis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E1A46F-FC51-4441-A6ED-B4E8777A9723}"/>
              </a:ext>
            </a:extLst>
          </p:cNvPr>
          <p:cNvSpPr txBox="1"/>
          <p:nvPr/>
        </p:nvSpPr>
        <p:spPr>
          <a:xfrm>
            <a:off x="-4385232" y="1259602"/>
            <a:ext cx="1017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key : ESC</a:t>
            </a:r>
            <a:endParaRPr lang="ko-KR" altLang="en-US" sz="1600"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F92FBB-137D-4263-84BF-B6BB4F89171E}"/>
              </a:ext>
            </a:extLst>
          </p:cNvPr>
          <p:cNvSpPr txBox="1"/>
          <p:nvPr/>
        </p:nvSpPr>
        <p:spPr>
          <a:xfrm>
            <a:off x="-4416109" y="1966782"/>
            <a:ext cx="293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탄환</a:t>
            </a:r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우주선</a:t>
            </a:r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적 등의 크기와 속도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46CFCC-F38D-45A1-94CF-33E7E35BB794}"/>
              </a:ext>
            </a:extLst>
          </p:cNvPr>
          <p:cNvSpPr txBox="1"/>
          <p:nvPr/>
        </p:nvSpPr>
        <p:spPr>
          <a:xfrm>
            <a:off x="-4416109" y="2673962"/>
            <a:ext cx="4001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명 동시 게임 가능 </a:t>
            </a:r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+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플레이어 마다 다른</a:t>
            </a:r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색상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C5261C-4B99-43C2-994A-3FFF35797837}"/>
              </a:ext>
            </a:extLst>
          </p:cNvPr>
          <p:cNvSpPr txBox="1"/>
          <p:nvPr/>
        </p:nvSpPr>
        <p:spPr>
          <a:xfrm>
            <a:off x="-4416109" y="3381142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난이도 별로 구분해야 함</a:t>
            </a:r>
            <a:endParaRPr lang="en-US" altLang="ko-KR" sz="1600"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751AA8-EFE6-4182-9D50-56D8F2E2361B}"/>
              </a:ext>
            </a:extLst>
          </p:cNvPr>
          <p:cNvSpPr txBox="1"/>
          <p:nvPr/>
        </p:nvSpPr>
        <p:spPr>
          <a:xfrm>
            <a:off x="-4416109" y="4088322"/>
            <a:ext cx="237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;</a:t>
            </a:r>
            <a:endParaRPr lang="ko-KR" altLang="en-US" sz="1600"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D260CA-2BC7-472E-B911-4818A0524CBB}"/>
              </a:ext>
            </a:extLst>
          </p:cNvPr>
          <p:cNvSpPr txBox="1"/>
          <p:nvPr/>
        </p:nvSpPr>
        <p:spPr>
          <a:xfrm>
            <a:off x="-4416109" y="479550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+ a</a:t>
            </a:r>
            <a:endParaRPr lang="ko-KR" altLang="en-US" sz="1600"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A85B72-2363-4C0E-8A69-0A036DABAF1F}"/>
              </a:ext>
            </a:extLst>
          </p:cNvPr>
          <p:cNvSpPr/>
          <p:nvPr/>
        </p:nvSpPr>
        <p:spPr>
          <a:xfrm>
            <a:off x="-3520479" y="-1032"/>
            <a:ext cx="130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</a:rPr>
              <a:t>Automation</a:t>
            </a:r>
            <a:endParaRPr lang="en-US" altLang="ko-KR" b="0" i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E6097-507E-C644-ACBB-28234C234F5D}"/>
              </a:ext>
            </a:extLst>
          </p:cNvPr>
          <p:cNvSpPr txBox="1"/>
          <p:nvPr/>
        </p:nvSpPr>
        <p:spPr>
          <a:xfrm>
            <a:off x="695326" y="1899344"/>
            <a:ext cx="1073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팀 단위 소프트웨어 개발이 체계적이지 못해 구축한 제품의 품질 검증 및 보장을 위해 많은 시간과 노력이 필요 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A0311-CA7C-41E5-B198-B275B1BC78AC}"/>
              </a:ext>
            </a:extLst>
          </p:cNvPr>
          <p:cNvSpPr txBox="1"/>
          <p:nvPr/>
        </p:nvSpPr>
        <p:spPr>
          <a:xfrm>
            <a:off x="1491275" y="4841669"/>
            <a:ext cx="9142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Best Practice </a:t>
            </a: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개발 프로세스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프로젝트 관리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 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형상관리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개발도구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품질관리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테스팅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이슈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관리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통합 및 배포  </a:t>
            </a:r>
            <a:endParaRPr kumimoji="1" lang="en-US" altLang="ko-KR" sz="16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B7E7A-BF2B-4F10-9A0F-34991B47E280}"/>
              </a:ext>
            </a:extLst>
          </p:cNvPr>
          <p:cNvSpPr txBox="1"/>
          <p:nvPr/>
        </p:nvSpPr>
        <p:spPr>
          <a:xfrm>
            <a:off x="893240" y="3022729"/>
            <a:ext cx="10405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   “효과적인 소프트웨어 개발을 위해 필요한 필수적인 기법</a:t>
            </a:r>
            <a:r>
              <a:rPr lang="en-US" altLang="ko-KR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</a:p>
          <a:p>
            <a:pPr algn="ctr"/>
            <a:r>
              <a:rPr lang="ko-KR" altLang="en-US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개발 환경 및 도구 등을 조사</a:t>
            </a:r>
            <a:r>
              <a:rPr lang="en-US" altLang="ko-KR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분석</a:t>
            </a:r>
            <a:r>
              <a:rPr lang="en-US" altLang="ko-KR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검증하여 </a:t>
            </a:r>
            <a:endParaRPr lang="en-US" altLang="ko-KR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</a:endParaRPr>
          </a:p>
          <a:p>
            <a:pPr algn="ctr"/>
            <a:r>
              <a:rPr lang="en-US" altLang="ko-Kore-KR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Best Practice</a:t>
            </a:r>
            <a:r>
              <a:rPr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 개발 </a:t>
            </a:r>
            <a:r>
              <a:rPr lang="en-US" altLang="ko-KR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(</a:t>
            </a:r>
            <a:r>
              <a:rPr lang="ko-KR" altLang="en-US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단계별 역할별 활동과 방법</a:t>
            </a:r>
            <a:r>
              <a:rPr lang="en-US" altLang="ko-KR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, </a:t>
            </a:r>
            <a:r>
              <a:rPr lang="ko-KR" altLang="en-US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개발 환경 및 도구 구축</a:t>
            </a:r>
            <a:r>
              <a:rPr lang="en-US" altLang="ko-KR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” </a:t>
            </a:r>
            <a:endParaRPr kumimoji="1" lang="en-US" altLang="ko-KR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16B935-8FE6-4798-B904-931922408696}"/>
              </a:ext>
            </a:extLst>
          </p:cNvPr>
          <p:cNvSpPr txBox="1"/>
          <p:nvPr/>
        </p:nvSpPr>
        <p:spPr>
          <a:xfrm>
            <a:off x="3172195" y="5519302"/>
            <a:ext cx="598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소프트웨어 개발 </a:t>
            </a:r>
            <a:r>
              <a:rPr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Best Practice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대한 조사 및 분석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조사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분석한 내용을 실질적으로 활용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구축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도입하여 검증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구체적인 </a:t>
            </a:r>
            <a:r>
              <a:rPr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Best Practice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수립 및 발표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 </a:t>
            </a:r>
            <a:endParaRPr kumimoji="1" lang="en-US" altLang="ko-KR" sz="12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238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17860-1F3C-4555-8E13-0E77696E6EDC}"/>
              </a:ext>
            </a:extLst>
          </p:cNvPr>
          <p:cNvSpPr txBox="1"/>
          <p:nvPr/>
        </p:nvSpPr>
        <p:spPr>
          <a:xfrm>
            <a:off x="557954" y="1256412"/>
            <a:ext cx="61862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3. </a:t>
            </a:r>
            <a:r>
              <a:rPr lang="ko-Kore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멀티 플레이 기능</a:t>
            </a:r>
            <a:endParaRPr 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845CF-2D48-4FFA-8B28-CF6C29D75792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개발결과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2C72D-D2D2-7F43-A36B-F93FBBCCF2F8}"/>
              </a:ext>
            </a:extLst>
          </p:cNvPr>
          <p:cNvSpPr txBox="1"/>
          <p:nvPr/>
        </p:nvSpPr>
        <p:spPr>
          <a:xfrm>
            <a:off x="5787280" y="1966158"/>
            <a:ext cx="5400000" cy="900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F321F-1C52-CE44-8775-809D6367C8BA}"/>
              </a:ext>
            </a:extLst>
          </p:cNvPr>
          <p:cNvSpPr txBox="1"/>
          <p:nvPr/>
        </p:nvSpPr>
        <p:spPr>
          <a:xfrm>
            <a:off x="7650388" y="1637792"/>
            <a:ext cx="1372793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Setting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A9754239-D127-8248-A9FF-10D0D3E8C58E}"/>
              </a:ext>
            </a:extLst>
          </p:cNvPr>
          <p:cNvSpPr txBox="1"/>
          <p:nvPr/>
        </p:nvSpPr>
        <p:spPr>
          <a:xfrm>
            <a:off x="5935359" y="2167384"/>
            <a:ext cx="10338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Setting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31C23182-F8EC-BA44-BDC4-58AEA59A7A52}"/>
              </a:ext>
            </a:extLst>
          </p:cNvPr>
          <p:cNvSpPr txBox="1"/>
          <p:nvPr/>
        </p:nvSpPr>
        <p:spPr>
          <a:xfrm>
            <a:off x="5935359" y="2432765"/>
            <a:ext cx="39443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/>
                </a:solidFill>
              </a:rPr>
              <a:t>싱글 플레이</a:t>
            </a:r>
            <a:r>
              <a:rPr lang="en-US" altLang="ko-KR" sz="1300">
                <a:solidFill>
                  <a:schemeClr val="bg1"/>
                </a:solidFill>
              </a:rPr>
              <a:t>/</a:t>
            </a:r>
            <a:r>
              <a:rPr lang="ko-KR" altLang="en-US" sz="1300">
                <a:solidFill>
                  <a:schemeClr val="bg1"/>
                </a:solidFill>
              </a:rPr>
              <a:t>멀티 플레이를 정할 수 있다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69B05-61B5-F74A-926E-042F887A0379}"/>
              </a:ext>
            </a:extLst>
          </p:cNvPr>
          <p:cNvSpPr txBox="1"/>
          <p:nvPr/>
        </p:nvSpPr>
        <p:spPr>
          <a:xfrm>
            <a:off x="5787280" y="3210502"/>
            <a:ext cx="5400000" cy="1440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AC630-008E-FC4D-8117-37F4BAA5BCAB}"/>
              </a:ext>
            </a:extLst>
          </p:cNvPr>
          <p:cNvSpPr txBox="1"/>
          <p:nvPr/>
        </p:nvSpPr>
        <p:spPr>
          <a:xfrm>
            <a:off x="7807125" y="2982404"/>
            <a:ext cx="101201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Game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74882E34-5F8E-C44D-B729-DDB4DC24649F}"/>
              </a:ext>
            </a:extLst>
          </p:cNvPr>
          <p:cNvSpPr txBox="1"/>
          <p:nvPr/>
        </p:nvSpPr>
        <p:spPr>
          <a:xfrm>
            <a:off x="5949900" y="3382842"/>
            <a:ext cx="62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1p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C1F4F42-36D5-7B43-8A86-5807284578A1}"/>
              </a:ext>
            </a:extLst>
          </p:cNvPr>
          <p:cNvSpPr txBox="1"/>
          <p:nvPr/>
        </p:nvSpPr>
        <p:spPr>
          <a:xfrm>
            <a:off x="5963846" y="3661030"/>
            <a:ext cx="46925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/>
                </a:solidFill>
              </a:rPr>
              <a:t>좌우 방향키로 이동</a:t>
            </a:r>
            <a:r>
              <a:rPr lang="en-US" altLang="ko-KR" sz="1300">
                <a:solidFill>
                  <a:schemeClr val="bg1"/>
                </a:solidFill>
              </a:rPr>
              <a:t>, </a:t>
            </a:r>
            <a:r>
              <a:rPr lang="ko-KR" altLang="en-US" sz="1300">
                <a:solidFill>
                  <a:schemeClr val="bg1"/>
                </a:solidFill>
              </a:rPr>
              <a:t>스페이스 또는 </a:t>
            </a:r>
            <a:r>
              <a:rPr lang="ko-KR" altLang="en-US" sz="1300" err="1">
                <a:solidFill>
                  <a:schemeClr val="bg1"/>
                </a:solidFill>
              </a:rPr>
              <a:t>윗</a:t>
            </a:r>
            <a:r>
              <a:rPr lang="ko-KR" altLang="en-US" sz="1300">
                <a:solidFill>
                  <a:schemeClr val="bg1"/>
                </a:solidFill>
              </a:rPr>
              <a:t> 방향키로 공격한다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화면 기록 2020-12-12 오후 6.17.18" descr="화면 기록 2020-12-12 오후 6.17.18">
            <a:hlinkClick r:id="" action="ppaction://media"/>
            <a:extLst>
              <a:ext uri="{FF2B5EF4-FFF2-40B4-BE49-F238E27FC236}">
                <a16:creationId xmlns:a16="http://schemas.microsoft.com/office/drawing/2014/main" id="{56C1B8DA-C3F9-9D44-BC61-2AD26CE01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200" y="1843200"/>
            <a:ext cx="3927975" cy="45432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9723D4E5-CEFE-6E40-828B-42027960F42E}"/>
              </a:ext>
            </a:extLst>
          </p:cNvPr>
          <p:cNvSpPr txBox="1"/>
          <p:nvPr/>
        </p:nvSpPr>
        <p:spPr>
          <a:xfrm>
            <a:off x="5926249" y="3917987"/>
            <a:ext cx="629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2p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5E45ABC4-21AF-974C-9E30-FA380286BB5B}"/>
              </a:ext>
            </a:extLst>
          </p:cNvPr>
          <p:cNvSpPr txBox="1"/>
          <p:nvPr/>
        </p:nvSpPr>
        <p:spPr>
          <a:xfrm>
            <a:off x="5963846" y="4202975"/>
            <a:ext cx="46925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solidFill>
                  <a:schemeClr val="bg1"/>
                </a:solidFill>
              </a:rPr>
              <a:t>A, D</a:t>
            </a:r>
            <a:r>
              <a:rPr lang="ko-KR" altLang="en-US" sz="1300">
                <a:solidFill>
                  <a:schemeClr val="bg1"/>
                </a:solidFill>
              </a:rPr>
              <a:t>키로 이동</a:t>
            </a:r>
            <a:r>
              <a:rPr lang="en-US" altLang="ko-KR" sz="1300">
                <a:solidFill>
                  <a:schemeClr val="bg1"/>
                </a:solidFill>
              </a:rPr>
              <a:t>, W</a:t>
            </a:r>
            <a:r>
              <a:rPr lang="ko-KR" altLang="en-US" sz="1300">
                <a:solidFill>
                  <a:schemeClr val="bg1"/>
                </a:solidFill>
              </a:rPr>
              <a:t>키로 공격한다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67C471-E3AE-3C43-9C76-6BBA750B6E36}"/>
              </a:ext>
            </a:extLst>
          </p:cNvPr>
          <p:cNvSpPr txBox="1"/>
          <p:nvPr/>
        </p:nvSpPr>
        <p:spPr>
          <a:xfrm>
            <a:off x="5787280" y="4978811"/>
            <a:ext cx="5400000" cy="1440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BCF33008-1270-904A-8BB5-744EA9550374}"/>
              </a:ext>
            </a:extLst>
          </p:cNvPr>
          <p:cNvSpPr txBox="1"/>
          <p:nvPr/>
        </p:nvSpPr>
        <p:spPr>
          <a:xfrm>
            <a:off x="5935359" y="5115363"/>
            <a:ext cx="1019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Score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531E293A-B351-094B-AAA9-E273841F960A}"/>
              </a:ext>
            </a:extLst>
          </p:cNvPr>
          <p:cNvSpPr txBox="1"/>
          <p:nvPr/>
        </p:nvSpPr>
        <p:spPr>
          <a:xfrm>
            <a:off x="5926248" y="5398497"/>
            <a:ext cx="47948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solidFill>
                  <a:schemeClr val="bg1"/>
                </a:solidFill>
              </a:rPr>
              <a:t>1p, 2p </a:t>
            </a:r>
            <a:r>
              <a:rPr lang="ko-KR" altLang="en-US" sz="1300">
                <a:solidFill>
                  <a:schemeClr val="bg1"/>
                </a:solidFill>
              </a:rPr>
              <a:t>나눠서 기록되고</a:t>
            </a:r>
            <a:r>
              <a:rPr lang="en-US" altLang="ko-KR" sz="1300">
                <a:solidFill>
                  <a:schemeClr val="bg1"/>
                </a:solidFill>
              </a:rPr>
              <a:t>, </a:t>
            </a:r>
            <a:r>
              <a:rPr lang="ko-KR" altLang="en-US" sz="1300">
                <a:solidFill>
                  <a:schemeClr val="bg1"/>
                </a:solidFill>
              </a:rPr>
              <a:t>더 점수가 높은 플레이어가 승리한다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E699D2FF-93D1-A141-A07B-9EBE527C179D}"/>
              </a:ext>
            </a:extLst>
          </p:cNvPr>
          <p:cNvSpPr txBox="1"/>
          <p:nvPr/>
        </p:nvSpPr>
        <p:spPr>
          <a:xfrm>
            <a:off x="5926249" y="5686296"/>
            <a:ext cx="10429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Record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F9358888-0092-1A42-BF1F-9198CC45CAEE}"/>
              </a:ext>
            </a:extLst>
          </p:cNvPr>
          <p:cNvSpPr txBox="1"/>
          <p:nvPr/>
        </p:nvSpPr>
        <p:spPr>
          <a:xfrm>
            <a:off x="5926249" y="5975101"/>
            <a:ext cx="51171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solidFill>
                  <a:schemeClr val="bg1"/>
                </a:solidFill>
              </a:rPr>
              <a:t>High scores</a:t>
            </a:r>
            <a:r>
              <a:rPr lang="ko-KR" altLang="en-US" sz="1300">
                <a:solidFill>
                  <a:schemeClr val="bg1"/>
                </a:solidFill>
              </a:rPr>
              <a:t>에 등록될 수 있는 모든 플레이어를 등록할 수 있다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9C486E-A3F9-4C48-B5C3-1902F73D8DF3}"/>
              </a:ext>
            </a:extLst>
          </p:cNvPr>
          <p:cNvSpPr txBox="1"/>
          <p:nvPr/>
        </p:nvSpPr>
        <p:spPr>
          <a:xfrm>
            <a:off x="7830776" y="4765441"/>
            <a:ext cx="101201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Score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71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1C543F3-CA81-4CBF-8ECA-072C7BBF2062}"/>
              </a:ext>
            </a:extLst>
          </p:cNvPr>
          <p:cNvSpPr txBox="1"/>
          <p:nvPr/>
        </p:nvSpPr>
        <p:spPr>
          <a:xfrm>
            <a:off x="5787281" y="2571640"/>
            <a:ext cx="5400000" cy="2880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17860-1F3C-4555-8E13-0E77696E6EDC}"/>
              </a:ext>
            </a:extLst>
          </p:cNvPr>
          <p:cNvSpPr txBox="1"/>
          <p:nvPr/>
        </p:nvSpPr>
        <p:spPr>
          <a:xfrm>
            <a:off x="561906" y="1253929"/>
            <a:ext cx="53000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난이도와 플레이어모드 별로 점수 기록 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845CF-2D48-4FFA-8B28-CF6C29D75792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개발결과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5853EDC5-BD01-964A-AC77-9D75EB9052B9}"/>
              </a:ext>
            </a:extLst>
          </p:cNvPr>
          <p:cNvSpPr txBox="1"/>
          <p:nvPr/>
        </p:nvSpPr>
        <p:spPr>
          <a:xfrm>
            <a:off x="6047975" y="3227756"/>
            <a:ext cx="1603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High Scores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1BA90FD-2939-D842-9161-8170C66C044E}"/>
              </a:ext>
            </a:extLst>
          </p:cNvPr>
          <p:cNvSpPr txBox="1"/>
          <p:nvPr/>
        </p:nvSpPr>
        <p:spPr>
          <a:xfrm>
            <a:off x="6060332" y="3517452"/>
            <a:ext cx="4882469" cy="12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chemeClr val="bg1"/>
                </a:solidFill>
              </a:rPr>
              <a:t>난이도 별</a:t>
            </a:r>
            <a:r>
              <a:rPr lang="en-US" altLang="ko-KR" sz="1300">
                <a:solidFill>
                  <a:schemeClr val="bg1"/>
                </a:solidFill>
              </a:rPr>
              <a:t>, </a:t>
            </a:r>
            <a:r>
              <a:rPr lang="ko-KR" altLang="en-US" sz="1300">
                <a:solidFill>
                  <a:schemeClr val="bg1"/>
                </a:solidFill>
              </a:rPr>
              <a:t>싱글</a:t>
            </a:r>
            <a:r>
              <a:rPr lang="en-US" altLang="ko-KR" sz="1300">
                <a:solidFill>
                  <a:schemeClr val="bg1"/>
                </a:solidFill>
              </a:rPr>
              <a:t>/</a:t>
            </a:r>
            <a:r>
              <a:rPr lang="ko-KR" altLang="en-US" sz="1300">
                <a:solidFill>
                  <a:schemeClr val="bg1"/>
                </a:solidFill>
              </a:rPr>
              <a:t>멀티플레이 별로 기록한다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3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chemeClr val="bg1"/>
                </a:solidFill>
              </a:rPr>
              <a:t>현재 </a:t>
            </a:r>
            <a:r>
              <a:rPr lang="ko-KR" altLang="en-US" sz="1300" err="1">
                <a:solidFill>
                  <a:schemeClr val="bg1"/>
                </a:solidFill>
              </a:rPr>
              <a:t>세팅된</a:t>
            </a:r>
            <a:r>
              <a:rPr lang="ko-KR" altLang="en-US" sz="1300">
                <a:solidFill>
                  <a:schemeClr val="bg1"/>
                </a:solidFill>
              </a:rPr>
              <a:t> 난이도</a:t>
            </a:r>
            <a:r>
              <a:rPr lang="en-US" altLang="ko-KR" sz="1300">
                <a:solidFill>
                  <a:schemeClr val="bg1"/>
                </a:solidFill>
              </a:rPr>
              <a:t>•</a:t>
            </a:r>
            <a:r>
              <a:rPr lang="ko-KR" altLang="en-US" sz="1300">
                <a:solidFill>
                  <a:schemeClr val="bg1"/>
                </a:solidFill>
              </a:rPr>
              <a:t>플레이모드를 먼저 보여주며</a:t>
            </a:r>
            <a:r>
              <a:rPr lang="en-US" altLang="ko-KR" sz="130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chemeClr val="bg1"/>
                </a:solidFill>
              </a:rPr>
              <a:t>방향키를 통해 난이도</a:t>
            </a:r>
            <a:r>
              <a:rPr lang="en-US" altLang="ko-KR" sz="1300">
                <a:solidFill>
                  <a:schemeClr val="bg1"/>
                </a:solidFill>
              </a:rPr>
              <a:t>/</a:t>
            </a:r>
            <a:r>
              <a:rPr lang="ko-KR" altLang="en-US" sz="1300">
                <a:solidFill>
                  <a:schemeClr val="bg1"/>
                </a:solidFill>
              </a:rPr>
              <a:t>플레이어모드를 바꿔서 볼 수 있다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A46F9-329F-C646-A92E-0D5B91D83A5C}"/>
              </a:ext>
            </a:extLst>
          </p:cNvPr>
          <p:cNvSpPr txBox="1"/>
          <p:nvPr/>
        </p:nvSpPr>
        <p:spPr>
          <a:xfrm>
            <a:off x="7435668" y="2321767"/>
            <a:ext cx="210322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High Scores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화면 기록 2020-12-16 오후 10.15.24" descr="화면 기록 2020-12-16 오후 10.15.24">
            <a:hlinkClick r:id="" action="ppaction://media"/>
            <a:extLst>
              <a:ext uri="{FF2B5EF4-FFF2-40B4-BE49-F238E27FC236}">
                <a16:creationId xmlns:a16="http://schemas.microsoft.com/office/drawing/2014/main" id="{B69C293D-6A22-2E42-8F9E-2CB526C3BB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200" y="1843200"/>
            <a:ext cx="3891600" cy="45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17860-1F3C-4555-8E13-0E77696E6EDC}"/>
              </a:ext>
            </a:extLst>
          </p:cNvPr>
          <p:cNvSpPr txBox="1"/>
          <p:nvPr/>
        </p:nvSpPr>
        <p:spPr>
          <a:xfrm>
            <a:off x="556201" y="1253929"/>
            <a:ext cx="42059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점수 리셋 기능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845CF-2D48-4FFA-8B28-CF6C29D75792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개발결과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98316C-BF2F-4A36-8CEB-433D7464F084}"/>
              </a:ext>
            </a:extLst>
          </p:cNvPr>
          <p:cNvSpPr txBox="1"/>
          <p:nvPr/>
        </p:nvSpPr>
        <p:spPr>
          <a:xfrm>
            <a:off x="6013269" y="3205350"/>
            <a:ext cx="5400000" cy="1440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0FB31E-9BB7-4ED1-8884-86C2DD19349B}"/>
              </a:ext>
            </a:extLst>
          </p:cNvPr>
          <p:cNvSpPr txBox="1"/>
          <p:nvPr/>
        </p:nvSpPr>
        <p:spPr>
          <a:xfrm>
            <a:off x="7982783" y="2967335"/>
            <a:ext cx="115997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Reset</a:t>
            </a:r>
            <a:endParaRPr lang="ko-KR" sz="24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D08BFD2E-5B83-4419-96C5-C206CCEE0A88}"/>
              </a:ext>
            </a:extLst>
          </p:cNvPr>
          <p:cNvSpPr txBox="1"/>
          <p:nvPr/>
        </p:nvSpPr>
        <p:spPr>
          <a:xfrm>
            <a:off x="6164633" y="3439547"/>
            <a:ext cx="1603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High Score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415CB421-A9A6-440E-B005-6C24F0414587}"/>
              </a:ext>
            </a:extLst>
          </p:cNvPr>
          <p:cNvSpPr txBox="1"/>
          <p:nvPr/>
        </p:nvSpPr>
        <p:spPr>
          <a:xfrm>
            <a:off x="6334796" y="3762712"/>
            <a:ext cx="4455951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>
                <a:solidFill>
                  <a:schemeClr val="bg1"/>
                </a:solidFill>
              </a:rPr>
              <a:t>R </a:t>
            </a:r>
            <a:r>
              <a:rPr lang="ko-KR" altLang="en-US" sz="1300">
                <a:solidFill>
                  <a:schemeClr val="bg1"/>
                </a:solidFill>
              </a:rPr>
              <a:t>키를 누르면 기존까지 저장된 점수들을 삭제할 수 있다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300">
                <a:solidFill>
                  <a:schemeClr val="bg1"/>
                </a:solidFill>
              </a:rPr>
              <a:t>(</a:t>
            </a:r>
            <a:r>
              <a:rPr lang="ko-KR" altLang="en-US" sz="1300">
                <a:solidFill>
                  <a:schemeClr val="bg1"/>
                </a:solidFill>
              </a:rPr>
              <a:t>플레이어모드</a:t>
            </a:r>
            <a:r>
              <a:rPr lang="en-US" altLang="ko-KR" sz="1300">
                <a:solidFill>
                  <a:schemeClr val="bg1"/>
                </a:solidFill>
              </a:rPr>
              <a:t>, </a:t>
            </a:r>
            <a:r>
              <a:rPr lang="ko-KR" altLang="en-US" sz="1300">
                <a:solidFill>
                  <a:schemeClr val="bg1"/>
                </a:solidFill>
              </a:rPr>
              <a:t>난이도 별로 삭제 가능</a:t>
            </a:r>
            <a:r>
              <a:rPr lang="en-US" altLang="ko-KR" sz="130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화면 기록 2020-12-16 오후 10.27.29" descr="화면 기록 2020-12-16 오후 10.27.29">
            <a:hlinkClick r:id="" action="ppaction://media"/>
            <a:extLst>
              <a:ext uri="{FF2B5EF4-FFF2-40B4-BE49-F238E27FC236}">
                <a16:creationId xmlns:a16="http://schemas.microsoft.com/office/drawing/2014/main" id="{83C22A13-78C5-5443-B6FB-FA13A335F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200" y="1843200"/>
            <a:ext cx="3893270" cy="45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4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115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2 Verify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17860-1F3C-4555-8E13-0E77696E6EDC}"/>
              </a:ext>
            </a:extLst>
          </p:cNvPr>
          <p:cNvSpPr txBox="1"/>
          <p:nvPr/>
        </p:nvSpPr>
        <p:spPr>
          <a:xfrm>
            <a:off x="559445" y="1254490"/>
            <a:ext cx="44984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더 나은 인터페이스로 수정 </a:t>
            </a:r>
            <a:endParaRPr 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845CF-2D48-4FFA-8B28-CF6C29D75792}"/>
              </a:ext>
            </a:extLst>
          </p:cNvPr>
          <p:cNvSpPr txBox="1"/>
          <p:nvPr/>
        </p:nvSpPr>
        <p:spPr>
          <a:xfrm>
            <a:off x="2856559" y="583319"/>
            <a:ext cx="14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개발결과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CFC871-6886-467E-8D5E-FE2CE5417793}"/>
              </a:ext>
            </a:extLst>
          </p:cNvPr>
          <p:cNvSpPr txBox="1"/>
          <p:nvPr/>
        </p:nvSpPr>
        <p:spPr>
          <a:xfrm>
            <a:off x="5886135" y="2485142"/>
            <a:ext cx="5400000" cy="3240000"/>
          </a:xfrm>
          <a:prstGeom prst="rect">
            <a:avLst/>
          </a:prstGeom>
          <a:noFill/>
          <a:ln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3FACF-0E00-430B-898E-9FD76D544D34}"/>
              </a:ext>
            </a:extLst>
          </p:cNvPr>
          <p:cNvSpPr txBox="1"/>
          <p:nvPr/>
        </p:nvSpPr>
        <p:spPr>
          <a:xfrm>
            <a:off x="7911926" y="2218889"/>
            <a:ext cx="139724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Interface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9A6C7EAD-6ABC-4753-8937-E458422A4383}"/>
              </a:ext>
            </a:extLst>
          </p:cNvPr>
          <p:cNvSpPr txBox="1"/>
          <p:nvPr/>
        </p:nvSpPr>
        <p:spPr>
          <a:xfrm>
            <a:off x="6212969" y="2785224"/>
            <a:ext cx="1603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Key Mapping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7912B962-43F7-4695-9D16-9B7AFEC23387}"/>
              </a:ext>
            </a:extLst>
          </p:cNvPr>
          <p:cNvSpPr txBox="1"/>
          <p:nvPr/>
        </p:nvSpPr>
        <p:spPr>
          <a:xfrm>
            <a:off x="6473294" y="3108389"/>
            <a:ext cx="4400653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>
                <a:solidFill>
                  <a:schemeClr val="bg1"/>
                </a:solidFill>
              </a:rPr>
              <a:t>SPACE</a:t>
            </a:r>
            <a:r>
              <a:rPr lang="ko-KR" altLang="en-US" sz="1300">
                <a:solidFill>
                  <a:schemeClr val="bg1"/>
                </a:solidFill>
              </a:rPr>
              <a:t>키로만 이동이 되는 것은 불편하다 생각해</a:t>
            </a:r>
            <a:r>
              <a:rPr lang="en-US" altLang="ko-KR" sz="130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300">
                <a:solidFill>
                  <a:schemeClr val="bg1"/>
                </a:solidFill>
              </a:rPr>
              <a:t>ESC</a:t>
            </a:r>
            <a:r>
              <a:rPr lang="ko-KR" altLang="en-US" sz="1300">
                <a:solidFill>
                  <a:schemeClr val="bg1"/>
                </a:solidFill>
              </a:rPr>
              <a:t>키 및 </a:t>
            </a:r>
            <a:r>
              <a:rPr lang="en-US" altLang="ko-KR" sz="1300">
                <a:solidFill>
                  <a:schemeClr val="bg1"/>
                </a:solidFill>
              </a:rPr>
              <a:t>enter</a:t>
            </a:r>
            <a:r>
              <a:rPr lang="ko-KR" altLang="en-US" sz="1300">
                <a:solidFill>
                  <a:schemeClr val="bg1"/>
                </a:solidFill>
              </a:rPr>
              <a:t>키로도 이동이 가능하도록 하였다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A0B7F-3AE4-7046-82F4-D21F1F69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00" y="1843200"/>
            <a:ext cx="3944484" cy="4543200"/>
          </a:xfrm>
          <a:prstGeom prst="rect">
            <a:avLst/>
          </a:prstGeom>
        </p:spPr>
      </p:pic>
      <p:sp>
        <p:nvSpPr>
          <p:cNvPr id="21" name="TextBox 16">
            <a:extLst>
              <a:ext uri="{FF2B5EF4-FFF2-40B4-BE49-F238E27FC236}">
                <a16:creationId xmlns:a16="http://schemas.microsoft.com/office/drawing/2014/main" id="{732A60B8-83FA-B84C-8BDD-DE49D685B133}"/>
              </a:ext>
            </a:extLst>
          </p:cNvPr>
          <p:cNvSpPr txBox="1"/>
          <p:nvPr/>
        </p:nvSpPr>
        <p:spPr>
          <a:xfrm>
            <a:off x="6200899" y="3889820"/>
            <a:ext cx="1603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bg1"/>
                </a:solidFill>
              </a:rPr>
              <a:t>Color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A48C7CC-06FE-8F43-AB3C-381246AA99A2}"/>
              </a:ext>
            </a:extLst>
          </p:cNvPr>
          <p:cNvSpPr txBox="1"/>
          <p:nvPr/>
        </p:nvSpPr>
        <p:spPr>
          <a:xfrm>
            <a:off x="6397724" y="4212985"/>
            <a:ext cx="4400653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>
                <a:solidFill>
                  <a:schemeClr val="bg1"/>
                </a:solidFill>
              </a:rPr>
              <a:t>Setting </a:t>
            </a:r>
            <a:r>
              <a:rPr lang="ko-KR" altLang="en-US" sz="1300">
                <a:solidFill>
                  <a:schemeClr val="bg1"/>
                </a:solidFill>
              </a:rPr>
              <a:t>화면에서 플레이어의 색깔을 바꿀 수 있다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>
                <a:solidFill>
                  <a:schemeClr val="bg1"/>
                </a:solidFill>
              </a:rPr>
              <a:t>two players </a:t>
            </a:r>
            <a:r>
              <a:rPr lang="ko-KR" altLang="en-US" sz="1300">
                <a:solidFill>
                  <a:schemeClr val="bg1"/>
                </a:solidFill>
              </a:rPr>
              <a:t>모드에서는 두 색이 모두 사용되고</a:t>
            </a:r>
            <a:r>
              <a:rPr lang="en-US" altLang="ko-KR" sz="130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300">
                <a:solidFill>
                  <a:schemeClr val="bg1"/>
                </a:solidFill>
              </a:rPr>
              <a:t>single player </a:t>
            </a:r>
            <a:r>
              <a:rPr lang="ko-KR" altLang="en-US" sz="1300">
                <a:solidFill>
                  <a:schemeClr val="bg1"/>
                </a:solidFill>
              </a:rPr>
              <a:t>모드에서는 앞의 색이 사용된다</a:t>
            </a:r>
            <a:r>
              <a:rPr lang="en-US" altLang="ko-KR" sz="13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2459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4095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3 Best</a:t>
            </a:r>
            <a:r>
              <a:rPr lang="ko-KR" altLang="en-US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Practice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154803-B7DF-844A-A2F7-CB9655A9BCA7}"/>
              </a:ext>
            </a:extLst>
          </p:cNvPr>
          <p:cNvSpPr txBox="1"/>
          <p:nvPr/>
        </p:nvSpPr>
        <p:spPr>
          <a:xfrm>
            <a:off x="370214" y="2132959"/>
            <a:ext cx="1144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팀 단위 소프트웨어 개발이 체계적이지 못해 구축한 제품의 품 검증 및 보장을 위해 많은 시간과 노력이 필요 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8B72E0-D7EA-514E-8DEA-428E498C364B}"/>
              </a:ext>
            </a:extLst>
          </p:cNvPr>
          <p:cNvSpPr txBox="1"/>
          <p:nvPr/>
        </p:nvSpPr>
        <p:spPr>
          <a:xfrm>
            <a:off x="371475" y="2903600"/>
            <a:ext cx="114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   “효과적인 소프트웨어 개발을 위해 필요한 필수적인 기법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개발 환경 및 도구 등을 조사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검증하여 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</a:endParaRPr>
          </a:p>
          <a:p>
            <a:pPr algn="ctr"/>
            <a:r>
              <a:rPr lang="en-US" altLang="ko-Kore-KR" dirty="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Best Practice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 개발 </a:t>
            </a:r>
            <a:r>
              <a:rPr lang="en-US" altLang="ko-KR" dirty="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(</a:t>
            </a:r>
            <a:r>
              <a:rPr lang="ko-KR" altLang="en-US" dirty="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단계별 역할별 활동과 방법</a:t>
            </a:r>
            <a:r>
              <a:rPr lang="en-US" altLang="ko-KR" dirty="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, </a:t>
            </a:r>
            <a:r>
              <a:rPr lang="ko-KR" altLang="en-US" dirty="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개발 환경 및 도구 구축</a:t>
            </a:r>
            <a:r>
              <a:rPr lang="en-US" altLang="ko-KR" dirty="0">
                <a:solidFill>
                  <a:srgbClr val="E69A9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” </a:t>
            </a:r>
            <a:endParaRPr kumimoji="1"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515627-8CC0-457D-B0C0-93F65EDD891E}"/>
              </a:ext>
            </a:extLst>
          </p:cNvPr>
          <p:cNvSpPr txBox="1"/>
          <p:nvPr/>
        </p:nvSpPr>
        <p:spPr>
          <a:xfrm>
            <a:off x="5635544" y="1628775"/>
            <a:ext cx="93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E69A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Analysis</a:t>
            </a:r>
            <a:endParaRPr lang="ko-KR" altLang="en-US">
              <a:solidFill>
                <a:srgbClr val="E69A9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EB21AC-9C81-4119-8729-F44A62DB9F75}"/>
              </a:ext>
            </a:extLst>
          </p:cNvPr>
          <p:cNvSpPr txBox="1"/>
          <p:nvPr/>
        </p:nvSpPr>
        <p:spPr>
          <a:xfrm>
            <a:off x="6262064" y="5026092"/>
            <a:ext cx="71808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9A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Verify</a:t>
            </a:r>
            <a:endParaRPr lang="ko-KR" altLang="en-US" dirty="0">
              <a:solidFill>
                <a:srgbClr val="E69A9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9F1FCA-0356-415C-B53C-7549C048779A}"/>
              </a:ext>
            </a:extLst>
          </p:cNvPr>
          <p:cNvSpPr txBox="1"/>
          <p:nvPr/>
        </p:nvSpPr>
        <p:spPr>
          <a:xfrm>
            <a:off x="4993986" y="5026092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9A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Search</a:t>
            </a:r>
            <a:endParaRPr lang="ko-KR" altLang="en-US" dirty="0">
              <a:solidFill>
                <a:srgbClr val="E69A9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70B5F44-2040-4F78-8151-41971CCB3270}"/>
              </a:ext>
            </a:extLst>
          </p:cNvPr>
          <p:cNvSpPr txBox="1"/>
          <p:nvPr/>
        </p:nvSpPr>
        <p:spPr>
          <a:xfrm>
            <a:off x="5921906" y="504455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9A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&amp;</a:t>
            </a:r>
            <a:endParaRPr lang="ko-KR" altLang="en-US" dirty="0">
              <a:solidFill>
                <a:srgbClr val="E69A9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473CEEE-797A-447F-B48D-E6F74AE0871E}"/>
              </a:ext>
            </a:extLst>
          </p:cNvPr>
          <p:cNvCxnSpPr>
            <a:cxnSpLocks/>
          </p:cNvCxnSpPr>
          <p:nvPr/>
        </p:nvCxnSpPr>
        <p:spPr>
          <a:xfrm>
            <a:off x="6096000" y="4168883"/>
            <a:ext cx="0" cy="624181"/>
          </a:xfrm>
          <a:prstGeom prst="line">
            <a:avLst/>
          </a:prstGeom>
          <a:ln>
            <a:solidFill>
              <a:srgbClr val="E6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47DAB05-EB6A-4D51-B497-C64D4715C1B6}"/>
              </a:ext>
            </a:extLst>
          </p:cNvPr>
          <p:cNvCxnSpPr>
            <a:cxnSpLocks/>
          </p:cNvCxnSpPr>
          <p:nvPr/>
        </p:nvCxnSpPr>
        <p:spPr>
          <a:xfrm>
            <a:off x="6096000" y="5687859"/>
            <a:ext cx="0" cy="1265600"/>
          </a:xfrm>
          <a:prstGeom prst="line">
            <a:avLst/>
          </a:prstGeom>
          <a:ln>
            <a:solidFill>
              <a:srgbClr val="E6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9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4095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3 Best</a:t>
            </a:r>
            <a:r>
              <a:rPr lang="ko-KR" altLang="en-US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Practice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B0C1F7-0E9E-EE4F-A255-084A7C123C26}"/>
              </a:ext>
            </a:extLst>
          </p:cNvPr>
          <p:cNvSpPr txBox="1"/>
          <p:nvPr/>
        </p:nvSpPr>
        <p:spPr>
          <a:xfrm>
            <a:off x="3048470" y="3545964"/>
            <a:ext cx="2228657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프로젝트 관리 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협업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38EB7D-7521-A349-9C9E-EC644E8AB940}"/>
              </a:ext>
            </a:extLst>
          </p:cNvPr>
          <p:cNvSpPr txBox="1"/>
          <p:nvPr/>
        </p:nvSpPr>
        <p:spPr>
          <a:xfrm>
            <a:off x="4056433" y="2267838"/>
            <a:ext cx="1220694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형상관리</a:t>
            </a:r>
            <a:endParaRPr lang="en-US" altLang="ko-KR" sz="16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2DA266-EA1B-DD42-9103-4A23F8324B25}"/>
              </a:ext>
            </a:extLst>
          </p:cNvPr>
          <p:cNvSpPr txBox="1"/>
          <p:nvPr/>
        </p:nvSpPr>
        <p:spPr>
          <a:xfrm>
            <a:off x="3727519" y="1628775"/>
            <a:ext cx="1549608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개발 도구</a:t>
            </a:r>
            <a:endParaRPr lang="en-US" altLang="ko-KR" sz="16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3E4FF0-A21A-F24C-BE38-491957133EB1}"/>
              </a:ext>
            </a:extLst>
          </p:cNvPr>
          <p:cNvSpPr txBox="1"/>
          <p:nvPr/>
        </p:nvSpPr>
        <p:spPr>
          <a:xfrm>
            <a:off x="4381556" y="4824090"/>
            <a:ext cx="895571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</a:rPr>
              <a:t>테스팅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A85F2F-2A7B-A741-98CB-CFCB7E1AB3AA}"/>
              </a:ext>
            </a:extLst>
          </p:cNvPr>
          <p:cNvSpPr txBox="1"/>
          <p:nvPr/>
        </p:nvSpPr>
        <p:spPr>
          <a:xfrm>
            <a:off x="4077654" y="4185027"/>
            <a:ext cx="1199473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이슈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관리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AEA0C7-CA14-A14A-B99E-FD96D506C048}"/>
              </a:ext>
            </a:extLst>
          </p:cNvPr>
          <p:cNvSpPr txBox="1"/>
          <p:nvPr/>
        </p:nvSpPr>
        <p:spPr>
          <a:xfrm>
            <a:off x="3821089" y="5463151"/>
            <a:ext cx="1456038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통합 및 배포</a:t>
            </a:r>
            <a:endParaRPr lang="en-US" altLang="ko-KR" sz="16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6AE6D0-2C38-464B-9AE9-5C6DA7F3DCF7}"/>
              </a:ext>
            </a:extLst>
          </p:cNvPr>
          <p:cNvSpPr txBox="1"/>
          <p:nvPr/>
        </p:nvSpPr>
        <p:spPr>
          <a:xfrm>
            <a:off x="3727519" y="2906901"/>
            <a:ext cx="1549608" cy="4261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개발 프로세스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FAFD3F-8D92-1A40-9103-2ED02539B037}"/>
              </a:ext>
            </a:extLst>
          </p:cNvPr>
          <p:cNvSpPr txBox="1"/>
          <p:nvPr/>
        </p:nvSpPr>
        <p:spPr>
          <a:xfrm>
            <a:off x="6914875" y="2961399"/>
            <a:ext cx="100098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Scrum</a:t>
            </a:r>
            <a:endParaRPr lang="ko-KR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DDA798-A395-1141-BE66-0E5E1702B051}"/>
              </a:ext>
            </a:extLst>
          </p:cNvPr>
          <p:cNvSpPr txBox="1"/>
          <p:nvPr/>
        </p:nvSpPr>
        <p:spPr>
          <a:xfrm>
            <a:off x="6914875" y="4240679"/>
            <a:ext cx="1376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JIRA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61B155-4AC1-7145-A6D7-D3CBE96FB7C6}"/>
              </a:ext>
            </a:extLst>
          </p:cNvPr>
          <p:cNvSpPr txBox="1"/>
          <p:nvPr/>
        </p:nvSpPr>
        <p:spPr>
          <a:xfrm>
            <a:off x="6914874" y="4880319"/>
            <a:ext cx="161905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J</a:t>
            </a:r>
            <a:r>
              <a:rPr lang="en-US" altLang="ko-KR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u</a:t>
            </a:r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nit</a:t>
            </a:r>
            <a:endParaRPr lang="ko-KR" altLang="en-US" dirty="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871CC-B52B-1C49-BD11-3132E570ACFA}"/>
              </a:ext>
            </a:extLst>
          </p:cNvPr>
          <p:cNvSpPr txBox="1"/>
          <p:nvPr/>
        </p:nvSpPr>
        <p:spPr>
          <a:xfrm>
            <a:off x="6914875" y="2321759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7C029B-753A-4B47-AB9C-D2D4B343F7A6}"/>
              </a:ext>
            </a:extLst>
          </p:cNvPr>
          <p:cNvSpPr txBox="1"/>
          <p:nvPr/>
        </p:nvSpPr>
        <p:spPr>
          <a:xfrm>
            <a:off x="6914875" y="1682119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IntelliJ</a:t>
            </a:r>
            <a:endParaRPr lang="ko-KR" altLang="en-US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BE8779-D3D0-ED4B-909A-57E9B3668AB9}"/>
              </a:ext>
            </a:extLst>
          </p:cNvPr>
          <p:cNvSpPr txBox="1"/>
          <p:nvPr/>
        </p:nvSpPr>
        <p:spPr>
          <a:xfrm>
            <a:off x="6914875" y="5519961"/>
            <a:ext cx="1847064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Github</a:t>
            </a:r>
            <a:r>
              <a:rPr lang="ko-KR" altLang="en-US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Actions</a:t>
            </a:r>
            <a:endParaRPr lang="ko-KR" altLang="en-US" dirty="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74433F-2790-074E-AFCC-96DB6EE55592}"/>
              </a:ext>
            </a:extLst>
          </p:cNvPr>
          <p:cNvSpPr txBox="1"/>
          <p:nvPr/>
        </p:nvSpPr>
        <p:spPr>
          <a:xfrm>
            <a:off x="6914875" y="3601039"/>
            <a:ext cx="145603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JIRA</a:t>
            </a:r>
            <a:endParaRPr lang="ko-KR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51CCB-65E8-4617-95DB-2C42415172DD}"/>
              </a:ext>
            </a:extLst>
          </p:cNvPr>
          <p:cNvSpPr/>
          <p:nvPr/>
        </p:nvSpPr>
        <p:spPr>
          <a:xfrm>
            <a:off x="8185432" y="2964105"/>
            <a:ext cx="1227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 </a:t>
            </a:r>
            <a:r>
              <a:rPr lang="ko-KR" altLang="en-US" dirty="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Kanban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997AC3-3853-4AFB-8BDE-B396F22F0E18}"/>
              </a:ext>
            </a:extLst>
          </p:cNvPr>
          <p:cNvSpPr/>
          <p:nvPr/>
        </p:nvSpPr>
        <p:spPr>
          <a:xfrm>
            <a:off x="8185432" y="3601037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&amp;  </a:t>
            </a:r>
            <a:r>
              <a:rPr lang="en-US" altLang="ko-KR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JANDI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B16FE4-45CA-48C1-A07C-150B59144C95}"/>
              </a:ext>
            </a:extLst>
          </p:cNvPr>
          <p:cNvSpPr/>
          <p:nvPr/>
        </p:nvSpPr>
        <p:spPr>
          <a:xfrm>
            <a:off x="8185432" y="488031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&amp;  Emma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D879E6-E6A5-4EE4-BD69-B7154CB09B85}"/>
              </a:ext>
            </a:extLst>
          </p:cNvPr>
          <p:cNvCxnSpPr>
            <a:cxnSpLocks/>
          </p:cNvCxnSpPr>
          <p:nvPr/>
        </p:nvCxnSpPr>
        <p:spPr>
          <a:xfrm>
            <a:off x="6096000" y="-130629"/>
            <a:ext cx="0" cy="7084088"/>
          </a:xfrm>
          <a:prstGeom prst="line">
            <a:avLst/>
          </a:prstGeom>
          <a:ln>
            <a:solidFill>
              <a:srgbClr val="E6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80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69A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4" grpId="0"/>
      <p:bldP spid="48" grpId="0"/>
      <p:bldP spid="49" grpId="0"/>
      <p:bldP spid="52" grpId="0"/>
      <p:bldP spid="53" grpId="0"/>
      <p:bldP spid="2" grpId="0"/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D879E6-E6A5-4EE4-BD69-B7154CB09B85}"/>
              </a:ext>
            </a:extLst>
          </p:cNvPr>
          <p:cNvCxnSpPr>
            <a:cxnSpLocks/>
          </p:cNvCxnSpPr>
          <p:nvPr/>
        </p:nvCxnSpPr>
        <p:spPr>
          <a:xfrm>
            <a:off x="6096000" y="-25083"/>
            <a:ext cx="0" cy="2637654"/>
          </a:xfrm>
          <a:prstGeom prst="line">
            <a:avLst/>
          </a:prstGeom>
          <a:ln>
            <a:solidFill>
              <a:srgbClr val="E69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E59B-8494-415F-9379-B8436C5E45B2}"/>
              </a:ext>
            </a:extLst>
          </p:cNvPr>
          <p:cNvSpPr txBox="1"/>
          <p:nvPr/>
        </p:nvSpPr>
        <p:spPr>
          <a:xfrm>
            <a:off x="5831344" y="2967335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  <a:endParaRPr lang="ko-KR" altLang="en-US" sz="5400" dirty="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4740366" y="2991111"/>
            <a:ext cx="2892138" cy="923330"/>
          </a:xfrm>
          <a:prstGeom prst="rect">
            <a:avLst/>
          </a:prstGeom>
          <a:solidFill>
            <a:srgbClr val="595959"/>
          </a:solidFill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The End;</a:t>
            </a:r>
            <a:endParaRPr lang="ko-KR" altLang="en-US" sz="5400" dirty="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8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2955E5-5AB5-43BF-920A-0D19429822B8}"/>
              </a:ext>
            </a:extLst>
          </p:cNvPr>
          <p:cNvSpPr/>
          <p:nvPr/>
        </p:nvSpPr>
        <p:spPr>
          <a:xfrm>
            <a:off x="9479506" y="1995271"/>
            <a:ext cx="2016710" cy="4121284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E7C7F3-766C-4140-A253-58550B915483}"/>
              </a:ext>
            </a:extLst>
          </p:cNvPr>
          <p:cNvSpPr/>
          <p:nvPr/>
        </p:nvSpPr>
        <p:spPr>
          <a:xfrm>
            <a:off x="5046557" y="1995271"/>
            <a:ext cx="3799845" cy="4121284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1797EF-647D-4EC7-8C90-18E65B845802}"/>
              </a:ext>
            </a:extLst>
          </p:cNvPr>
          <p:cNvSpPr/>
          <p:nvPr/>
        </p:nvSpPr>
        <p:spPr>
          <a:xfrm>
            <a:off x="662963" y="1995272"/>
            <a:ext cx="3801894" cy="4121284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61816"/>
            <a:ext cx="292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1 Search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930C5-19AB-FC49-B1E0-5132623529A8}"/>
              </a:ext>
            </a:extLst>
          </p:cNvPr>
          <p:cNvSpPr txBox="1"/>
          <p:nvPr/>
        </p:nvSpPr>
        <p:spPr>
          <a:xfrm>
            <a:off x="2880983" y="599902"/>
            <a:ext cx="16787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a typeface="나눔스퀘어 Light"/>
              </a:rPr>
              <a:t>개발 프로세스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355AC-D628-4B9C-AE54-21E8BD6FB0CC}"/>
              </a:ext>
            </a:extLst>
          </p:cNvPr>
          <p:cNvSpPr txBox="1"/>
          <p:nvPr/>
        </p:nvSpPr>
        <p:spPr>
          <a:xfrm>
            <a:off x="1332853" y="1756337"/>
            <a:ext cx="245947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Scrum</a:t>
            </a:r>
            <a:endParaRPr lang="ko-KR" altLang="en-US" sz="240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9943A-85D2-4E9B-807A-CE774175252F}"/>
              </a:ext>
            </a:extLst>
          </p:cNvPr>
          <p:cNvSpPr txBox="1"/>
          <p:nvPr/>
        </p:nvSpPr>
        <p:spPr>
          <a:xfrm>
            <a:off x="5699700" y="1756336"/>
            <a:ext cx="250000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Kanban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FDCF4-F225-49E4-BC64-D517E14CBE36}"/>
              </a:ext>
            </a:extLst>
          </p:cNvPr>
          <p:cNvSpPr txBox="1"/>
          <p:nvPr/>
        </p:nvSpPr>
        <p:spPr>
          <a:xfrm>
            <a:off x="9935869" y="1756336"/>
            <a:ext cx="110570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solidFill>
                  <a:srgbClr val="FFFFFF"/>
                </a:solidFill>
                <a:ea typeface="나눔스퀘어 Light"/>
              </a:rPr>
              <a:t>XP</a:t>
            </a:r>
            <a:endParaRPr lang="ko-KR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B39D7-C571-4F65-B12C-09724995A33B}"/>
              </a:ext>
            </a:extLst>
          </p:cNvPr>
          <p:cNvSpPr txBox="1"/>
          <p:nvPr/>
        </p:nvSpPr>
        <p:spPr>
          <a:xfrm>
            <a:off x="899278" y="2485634"/>
            <a:ext cx="33298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 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소프트웨어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개발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프로젝트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관리를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</a:t>
            </a:r>
          </a:p>
          <a:p>
            <a:pPr algn="ctr"/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위한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애자일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(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민첩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) 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개발</a:t>
            </a:r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방법론</a:t>
            </a:r>
            <a:endParaRPr lang="en-US" altLang="ko-KR" sz="16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0731E-B770-41DF-8B61-FFEBAC99BE77}"/>
              </a:ext>
            </a:extLst>
          </p:cNvPr>
          <p:cNvSpPr txBox="1"/>
          <p:nvPr/>
        </p:nvSpPr>
        <p:spPr>
          <a:xfrm>
            <a:off x="658494" y="5002739"/>
            <a:ext cx="38023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매일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15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분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정도의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정보를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공유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하는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endParaRPr lang="en-US" altLang="ko-KR" sz="1200">
              <a:solidFill>
                <a:srgbClr val="FFFFFF"/>
              </a:solidFill>
              <a:latin typeface="맑은 고딕" panose="020F0502020204030204"/>
              <a:ea typeface="나눔스퀘어 Light"/>
              <a:cs typeface="Arial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회의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시간을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갖는다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.</a:t>
            </a:r>
            <a:endParaRPr lang="en-US" altLang="ko-KR" sz="1200">
              <a:solidFill>
                <a:srgbClr val="FFFFFF"/>
              </a:solidFill>
              <a:ea typeface="나눔스퀘어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4AF99F-3F27-44FE-B732-8A6A9C9CC49C}"/>
              </a:ext>
            </a:extLst>
          </p:cNvPr>
          <p:cNvSpPr txBox="1"/>
          <p:nvPr/>
        </p:nvSpPr>
        <p:spPr>
          <a:xfrm>
            <a:off x="662504" y="5520540"/>
            <a:ext cx="38023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항상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팀원을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우선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시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하며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팀원과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endParaRPr lang="en-US" altLang="ko-KR" sz="1200">
              <a:solidFill>
                <a:srgbClr val="FFFFFF"/>
              </a:solidFill>
              <a:latin typeface="맑은 고딕" panose="020F0502020204030204"/>
              <a:ea typeface="나눔스퀘어 Light"/>
              <a:cs typeface="Arial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의사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소통을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하고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도우며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작업을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진행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한다.</a:t>
            </a:r>
            <a:endParaRPr lang="en-US" altLang="ko-KR" sz="1200">
              <a:solidFill>
                <a:srgbClr val="FFFFFF"/>
              </a:solidFill>
              <a:ea typeface="나눔스퀘어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89C4A8-85E1-498E-BEAF-9A93963A4E05}"/>
              </a:ext>
            </a:extLst>
          </p:cNvPr>
          <p:cNvSpPr txBox="1"/>
          <p:nvPr/>
        </p:nvSpPr>
        <p:spPr>
          <a:xfrm>
            <a:off x="658494" y="3449333"/>
            <a:ext cx="38023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1~4 주 정도의 기간을 하나의 </a:t>
            </a:r>
            <a:r>
              <a:rPr lang="ko-KR" altLang="en-US" sz="1200" err="1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sprint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(개발 주기)로 </a:t>
            </a:r>
            <a:endParaRPr lang="ko-KR" sz="1200"/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하여 작업을 진행 한다.</a:t>
            </a:r>
            <a:endParaRPr lang="ko-KR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F1801-5121-4A23-AC6C-1A57E8999CFC}"/>
              </a:ext>
            </a:extLst>
          </p:cNvPr>
          <p:cNvSpPr txBox="1"/>
          <p:nvPr/>
        </p:nvSpPr>
        <p:spPr>
          <a:xfrm>
            <a:off x="658494" y="3967135"/>
            <a:ext cx="38023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한번의 </a:t>
            </a:r>
            <a:r>
              <a:rPr lang="ko-KR" altLang="en-US" sz="1200" err="1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sprint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 마다 실제로 동작할 수 있는 </a:t>
            </a:r>
            <a:endParaRPr lang="en-US" altLang="ko-KR" sz="120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결과를 제공해야 한다</a:t>
            </a:r>
            <a:endParaRPr lang="ko-KR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98281-B7F3-4448-9AB2-42585A8055AA}"/>
              </a:ext>
            </a:extLst>
          </p:cNvPr>
          <p:cNvSpPr txBox="1"/>
          <p:nvPr/>
        </p:nvSpPr>
        <p:spPr>
          <a:xfrm>
            <a:off x="5247895" y="2364603"/>
            <a:ext cx="341364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개발자들이 작업할 것을 시각화 </a:t>
            </a:r>
            <a:endParaRPr lang="en-US" altLang="ko-KR" sz="16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</a:endParaRPr>
          </a:p>
          <a:p>
            <a:pPr algn="ctr"/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하는 것으로 업무를 정확하게 파악하기</a:t>
            </a:r>
            <a:endParaRPr lang="en-US" altLang="ko-KR" sz="16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</a:endParaRPr>
          </a:p>
          <a:p>
            <a:pPr algn="ctr"/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 힘들 때 관리를 단순화해줌</a:t>
            </a:r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E614EB-AE7C-4D8B-8CF3-BB82B8803152}"/>
              </a:ext>
            </a:extLst>
          </p:cNvPr>
          <p:cNvSpPr txBox="1"/>
          <p:nvPr/>
        </p:nvSpPr>
        <p:spPr>
          <a:xfrm>
            <a:off x="666515" y="4484937"/>
            <a:ext cx="38023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scrum master, product master, developer</a:t>
            </a: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등의 중요 역할이 나누어진다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.</a:t>
            </a:r>
            <a:endParaRPr lang="en-US" altLang="ko-KR" sz="1200">
              <a:solidFill>
                <a:srgbClr val="FFFFFF"/>
              </a:solidFill>
              <a:ea typeface="나눔스퀘어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5ECBF-1099-4490-A466-46A344A6EC61}"/>
              </a:ext>
            </a:extLst>
          </p:cNvPr>
          <p:cNvSpPr txBox="1"/>
          <p:nvPr/>
        </p:nvSpPr>
        <p:spPr>
          <a:xfrm>
            <a:off x="5044508" y="3449332"/>
            <a:ext cx="38018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work flow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가시화 하여 일을 작게 분할하고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카드에 기록하여 보드에 계시단계를 알 수 있도록 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flow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단계를 기록한다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CB26D98B-94C6-41FF-A2C3-53F3FEAE1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843802"/>
              </p:ext>
            </p:extLst>
          </p:nvPr>
        </p:nvGraphicFramePr>
        <p:xfrm>
          <a:off x="5292812" y="4462114"/>
          <a:ext cx="3286035" cy="1429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345">
                  <a:extLst>
                    <a:ext uri="{9D8B030D-6E8A-4147-A177-3AD203B41FA5}">
                      <a16:colId xmlns:a16="http://schemas.microsoft.com/office/drawing/2014/main" val="3429355082"/>
                    </a:ext>
                  </a:extLst>
                </a:gridCol>
                <a:gridCol w="1095345">
                  <a:extLst>
                    <a:ext uri="{9D8B030D-6E8A-4147-A177-3AD203B41FA5}">
                      <a16:colId xmlns:a16="http://schemas.microsoft.com/office/drawing/2014/main" val="1091413263"/>
                    </a:ext>
                  </a:extLst>
                </a:gridCol>
                <a:gridCol w="1095345">
                  <a:extLst>
                    <a:ext uri="{9D8B030D-6E8A-4147-A177-3AD203B41FA5}">
                      <a16:colId xmlns:a16="http://schemas.microsoft.com/office/drawing/2014/main" val="1147020319"/>
                    </a:ext>
                  </a:extLst>
                </a:gridCol>
              </a:tblGrid>
              <a:tr h="444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backlog</a:t>
                      </a:r>
                      <a:endParaRPr lang="ko-KR" altLang="en-US" sz="14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To Do</a:t>
                      </a:r>
                      <a:endParaRPr lang="ko-KR" altLang="en-US" sz="14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Finished</a:t>
                      </a:r>
                      <a:endParaRPr lang="ko-KR" altLang="en-US" sz="14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762373"/>
                  </a:ext>
                </a:extLst>
              </a:tr>
              <a:tr h="98505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duo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score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interface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planning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difficulty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pause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777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F939A70-B0CE-4422-896D-C81C1ECE8C2A}"/>
              </a:ext>
            </a:extLst>
          </p:cNvPr>
          <p:cNvSpPr txBox="1"/>
          <p:nvPr/>
        </p:nvSpPr>
        <p:spPr>
          <a:xfrm>
            <a:off x="4910635" y="4120653"/>
            <a:ext cx="126791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example)</a:t>
            </a:r>
            <a:endParaRPr lang="ko-KR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D626B-E16F-4404-9E9E-720F9C436346}"/>
              </a:ext>
            </a:extLst>
          </p:cNvPr>
          <p:cNvSpPr txBox="1"/>
          <p:nvPr/>
        </p:nvSpPr>
        <p:spPr>
          <a:xfrm>
            <a:off x="9682998" y="2485633"/>
            <a:ext cx="16097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eXtream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Programming</a:t>
            </a:r>
            <a:endParaRPr lang="ko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F66C8A-8035-4923-8FEA-3BD22C5B5AFE}"/>
              </a:ext>
            </a:extLst>
          </p:cNvPr>
          <p:cNvSpPr txBox="1"/>
          <p:nvPr/>
        </p:nvSpPr>
        <p:spPr>
          <a:xfrm>
            <a:off x="9479047" y="3449332"/>
            <a:ext cx="2017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비즈니스 상의 요구사항의 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변동이 심한 경우에 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적합한 개발 방법이다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9DDDDD-0C33-405C-BAD4-72516BA42824}"/>
              </a:ext>
            </a:extLst>
          </p:cNvPr>
          <p:cNvSpPr txBox="1"/>
          <p:nvPr/>
        </p:nvSpPr>
        <p:spPr>
          <a:xfrm>
            <a:off x="9427946" y="4379337"/>
            <a:ext cx="21198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비교적 적은 규모의 인원의 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프로젝트에 적용하기 좋다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934A24-142F-41B9-94FF-6272A45315AE}"/>
              </a:ext>
            </a:extLst>
          </p:cNvPr>
          <p:cNvSpPr txBox="1"/>
          <p:nvPr/>
        </p:nvSpPr>
        <p:spPr>
          <a:xfrm>
            <a:off x="9561289" y="5128796"/>
            <a:ext cx="18531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조직적인 개발의 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움직임보다는 개개인의 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책임과 용기에 중점을 둔다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80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B6CECAD-5BE8-4AD2-AAB5-4BC768E73B0F}"/>
              </a:ext>
            </a:extLst>
          </p:cNvPr>
          <p:cNvSpPr txBox="1"/>
          <p:nvPr/>
        </p:nvSpPr>
        <p:spPr>
          <a:xfrm>
            <a:off x="1014583" y="2401646"/>
            <a:ext cx="2993438" cy="180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1797EF-647D-4EC7-8C90-18E65B845802}"/>
              </a:ext>
            </a:extLst>
          </p:cNvPr>
          <p:cNvSpPr/>
          <p:nvPr/>
        </p:nvSpPr>
        <p:spPr>
          <a:xfrm>
            <a:off x="662962" y="1995272"/>
            <a:ext cx="10833713" cy="4121284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61816"/>
            <a:ext cx="292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1 Search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930C5-19AB-FC49-B1E0-5132623529A8}"/>
              </a:ext>
            </a:extLst>
          </p:cNvPr>
          <p:cNvSpPr txBox="1"/>
          <p:nvPr/>
        </p:nvSpPr>
        <p:spPr>
          <a:xfrm>
            <a:off x="2880983" y="599902"/>
            <a:ext cx="16787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a typeface="나눔스퀘어 Light"/>
              </a:rPr>
              <a:t>개발 프로세스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355AC-D628-4B9C-AE54-21E8BD6FB0CC}"/>
              </a:ext>
            </a:extLst>
          </p:cNvPr>
          <p:cNvSpPr txBox="1"/>
          <p:nvPr/>
        </p:nvSpPr>
        <p:spPr>
          <a:xfrm>
            <a:off x="1281565" y="1756337"/>
            <a:ext cx="245947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err="1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Scrum</a:t>
            </a:r>
            <a:endParaRPr lang="ko-KR" altLang="en-US" sz="240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89C4A8-85E1-498E-BEAF-9A93963A4E05}"/>
              </a:ext>
            </a:extLst>
          </p:cNvPr>
          <p:cNvSpPr txBox="1"/>
          <p:nvPr/>
        </p:nvSpPr>
        <p:spPr>
          <a:xfrm>
            <a:off x="4412722" y="2781074"/>
            <a:ext cx="68744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1~4 주 정도의 기간을 하나의 </a:t>
            </a:r>
            <a:r>
              <a:rPr lang="ko-KR" altLang="en-US" sz="160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sprint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(개발 주기)로 하여 작업을 진행한다.</a:t>
            </a:r>
            <a:endParaRPr 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E614EB-AE7C-4D8B-8CF3-BB82B8803152}"/>
              </a:ext>
            </a:extLst>
          </p:cNvPr>
          <p:cNvSpPr txBox="1"/>
          <p:nvPr/>
        </p:nvSpPr>
        <p:spPr>
          <a:xfrm>
            <a:off x="5881695" y="5539110"/>
            <a:ext cx="38023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관리자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,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기획자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, </a:t>
            </a:r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개발자 등으로 역할을 나눈다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.</a:t>
            </a:r>
            <a:endParaRPr lang="en-US" altLang="ko-KR" sz="1200">
              <a:solidFill>
                <a:srgbClr val="FFFFFF"/>
              </a:solidFill>
              <a:ea typeface="나눔스퀘어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5ECBF-1099-4490-A466-46A344A6EC61}"/>
              </a:ext>
            </a:extLst>
          </p:cNvPr>
          <p:cNvSpPr txBox="1"/>
          <p:nvPr/>
        </p:nvSpPr>
        <p:spPr>
          <a:xfrm>
            <a:off x="4444401" y="3830401"/>
            <a:ext cx="66769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sprint(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주기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안에서는 보드를 통해 작업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등을 공유한다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CB26D98B-94C6-41FF-A2C3-53F3FEAE1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13445"/>
              </p:ext>
            </p:extLst>
          </p:nvPr>
        </p:nvGraphicFramePr>
        <p:xfrm>
          <a:off x="1165635" y="3244040"/>
          <a:ext cx="2691333" cy="85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111">
                  <a:extLst>
                    <a:ext uri="{9D8B030D-6E8A-4147-A177-3AD203B41FA5}">
                      <a16:colId xmlns:a16="http://schemas.microsoft.com/office/drawing/2014/main" val="3429355082"/>
                    </a:ext>
                  </a:extLst>
                </a:gridCol>
                <a:gridCol w="897111">
                  <a:extLst>
                    <a:ext uri="{9D8B030D-6E8A-4147-A177-3AD203B41FA5}">
                      <a16:colId xmlns:a16="http://schemas.microsoft.com/office/drawing/2014/main" val="1091413263"/>
                    </a:ext>
                  </a:extLst>
                </a:gridCol>
                <a:gridCol w="897111">
                  <a:extLst>
                    <a:ext uri="{9D8B030D-6E8A-4147-A177-3AD203B41FA5}">
                      <a16:colId xmlns:a16="http://schemas.microsoft.com/office/drawing/2014/main" val="1147020319"/>
                    </a:ext>
                  </a:extLst>
                </a:gridCol>
              </a:tblGrid>
              <a:tr h="264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backlog</a:t>
                      </a:r>
                      <a:endParaRPr lang="ko-KR" altLang="en-US" sz="10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To</a:t>
                      </a:r>
                      <a:r>
                        <a:rPr lang="ko-KR" altLang="en-US" sz="10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altLang="ko-KR" sz="10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Do</a:t>
                      </a:r>
                      <a:endParaRPr lang="ko-KR" altLang="en-US" sz="10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Finished</a:t>
                      </a:r>
                      <a:endParaRPr lang="ko-KR" altLang="en-US" sz="10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762373"/>
                  </a:ext>
                </a:extLst>
              </a:tr>
              <a:tr h="587583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duo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score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interface</a:t>
                      </a:r>
                      <a:endParaRPr lang="ko-KR" altLang="en-US" sz="9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planning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difficulty</a:t>
                      </a:r>
                      <a:endParaRPr lang="ko-KR" altLang="en-US" sz="9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pause</a:t>
                      </a:r>
                      <a:endParaRPr lang="ko-KR" altLang="en-US" sz="9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77785"/>
                  </a:ext>
                </a:extLst>
              </a:tr>
            </a:tbl>
          </a:graphicData>
        </a:graphic>
      </p:graphicFrame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18FA01C-3CD9-4AA1-8975-BEB0EFC42CFC}"/>
              </a:ext>
            </a:extLst>
          </p:cNvPr>
          <p:cNvSpPr/>
          <p:nvPr/>
        </p:nvSpPr>
        <p:spPr>
          <a:xfrm>
            <a:off x="10156054" y="1844445"/>
            <a:ext cx="1091954" cy="301653"/>
          </a:xfrm>
          <a:prstGeom prst="roundRect">
            <a:avLst>
              <a:gd name="adj" fmla="val 50000"/>
            </a:avLst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Kanban    </a:t>
            </a:r>
            <a:endParaRPr lang="ko-KR" altLang="en-US" sz="14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0E24A4-F9BF-43C2-9709-785BC7ADB285}"/>
              </a:ext>
            </a:extLst>
          </p:cNvPr>
          <p:cNvSpPr txBox="1"/>
          <p:nvPr/>
        </p:nvSpPr>
        <p:spPr>
          <a:xfrm>
            <a:off x="1014583" y="5359110"/>
            <a:ext cx="2993438" cy="36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9DF539-6006-449B-9DA1-1B8641092624}"/>
              </a:ext>
            </a:extLst>
          </p:cNvPr>
          <p:cNvSpPr txBox="1"/>
          <p:nvPr/>
        </p:nvSpPr>
        <p:spPr>
          <a:xfrm>
            <a:off x="1014583" y="4462917"/>
            <a:ext cx="2993438" cy="36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783F0F-A84E-462B-92F7-B7D63FE47A2E}"/>
              </a:ext>
            </a:extLst>
          </p:cNvPr>
          <p:cNvSpPr txBox="1"/>
          <p:nvPr/>
        </p:nvSpPr>
        <p:spPr>
          <a:xfrm>
            <a:off x="1113375" y="4300057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B3AC-ACAD-4779-97C8-24CCABBA9652}"/>
              </a:ext>
            </a:extLst>
          </p:cNvPr>
          <p:cNvSpPr txBox="1"/>
          <p:nvPr/>
        </p:nvSpPr>
        <p:spPr>
          <a:xfrm>
            <a:off x="1112144" y="2232369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AEC55F-A3BC-48D5-B32C-A3E3FB9A230F}"/>
              </a:ext>
            </a:extLst>
          </p:cNvPr>
          <p:cNvSpPr txBox="1"/>
          <p:nvPr/>
        </p:nvSpPr>
        <p:spPr>
          <a:xfrm>
            <a:off x="2514203" y="2286230"/>
            <a:ext cx="1414255" cy="230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>
                <a:solidFill>
                  <a:srgbClr val="FFFFFF"/>
                </a:solidFill>
                <a:ea typeface="나눔스퀘어 Light"/>
              </a:rPr>
              <a:t>개발 기간 </a:t>
            </a:r>
            <a:r>
              <a:rPr lang="en-US" altLang="ko-KR" sz="900">
                <a:solidFill>
                  <a:srgbClr val="FFFFFF"/>
                </a:solidFill>
                <a:ea typeface="나눔스퀘어 Light"/>
              </a:rPr>
              <a:t>: 1</a:t>
            </a:r>
            <a:r>
              <a:rPr lang="ko-KR" altLang="en-US" sz="900">
                <a:solidFill>
                  <a:srgbClr val="FFFFFF"/>
                </a:solidFill>
                <a:ea typeface="나눔스퀘어 Light"/>
              </a:rPr>
              <a:t>주</a:t>
            </a:r>
            <a:r>
              <a:rPr lang="en-US" altLang="ko-KR" sz="900">
                <a:solidFill>
                  <a:srgbClr val="FFFFFF"/>
                </a:solidFill>
                <a:ea typeface="나눔스퀘어 Light"/>
              </a:rPr>
              <a:t>~4</a:t>
            </a:r>
            <a:r>
              <a:rPr lang="ko-KR" altLang="en-US" sz="900">
                <a:solidFill>
                  <a:srgbClr val="FFFFFF"/>
                </a:solidFill>
                <a:ea typeface="나눔스퀘어 Light"/>
              </a:rPr>
              <a:t>주</a:t>
            </a:r>
            <a:r>
              <a:rPr lang="en-US" altLang="ko-KR" sz="900">
                <a:solidFill>
                  <a:srgbClr val="FFFFFF"/>
                </a:solidFill>
                <a:ea typeface="나눔스퀘어 Light"/>
              </a:rPr>
              <a:t> </a:t>
            </a:r>
            <a:endParaRPr lang="ko-KR" sz="9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ADDC5B-5384-4FD8-9B2D-41314F210534}"/>
              </a:ext>
            </a:extLst>
          </p:cNvPr>
          <p:cNvSpPr txBox="1"/>
          <p:nvPr/>
        </p:nvSpPr>
        <p:spPr>
          <a:xfrm>
            <a:off x="4791942" y="3106576"/>
            <a:ext cx="59818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기간이 길고 작업의 우선순위가 분명하다면 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sprint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나누어 작업을 진행한다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B35B46-881B-45C7-8370-4CC2FC10083B}"/>
              </a:ext>
            </a:extLst>
          </p:cNvPr>
          <p:cNvSpPr txBox="1"/>
          <p:nvPr/>
        </p:nvSpPr>
        <p:spPr>
          <a:xfrm>
            <a:off x="4444401" y="4954335"/>
            <a:ext cx="66769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업무의 세분화를 위해 회의를 진행하며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관리자는 세분화된 업무들을 공유하고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관리한다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0B7881-CE9E-42AA-8C76-3CC61446792D}"/>
              </a:ext>
            </a:extLst>
          </p:cNvPr>
          <p:cNvSpPr txBox="1"/>
          <p:nvPr/>
        </p:nvSpPr>
        <p:spPr>
          <a:xfrm>
            <a:off x="4791942" y="4173263"/>
            <a:ext cx="59818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보드에는 진행중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완료됨 등의 표시를 통해 프로젝트의 직행과정을 표현한다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D2C0E3-1D83-BB4E-80B0-AF590572D24C}"/>
              </a:ext>
            </a:extLst>
          </p:cNvPr>
          <p:cNvSpPr txBox="1"/>
          <p:nvPr/>
        </p:nvSpPr>
        <p:spPr>
          <a:xfrm>
            <a:off x="1112144" y="5174804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</p:spTree>
    <p:extLst>
      <p:ext uri="{BB962C8B-B14F-4D97-AF65-F5344CB8AC3E}">
        <p14:creationId xmlns:p14="http://schemas.microsoft.com/office/powerpoint/2010/main" val="37646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315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1 Search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0D44AB-F1AB-4BC6-8F86-D945C7518625}"/>
              </a:ext>
            </a:extLst>
          </p:cNvPr>
          <p:cNvSpPr txBox="1"/>
          <p:nvPr/>
        </p:nvSpPr>
        <p:spPr>
          <a:xfrm>
            <a:off x="2856559" y="583319"/>
            <a:ext cx="115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이슈관리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9B7F8-0B1E-48F6-825C-90776A0BDDCB}"/>
              </a:ext>
            </a:extLst>
          </p:cNvPr>
          <p:cNvSpPr txBox="1"/>
          <p:nvPr/>
        </p:nvSpPr>
        <p:spPr>
          <a:xfrm>
            <a:off x="2450646" y="-548795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자료조사</a:t>
            </a:r>
            <a:r>
              <a:rPr kumimoji="1" lang="en-US" altLang="ko-KR"/>
              <a:t>+</a:t>
            </a:r>
            <a:r>
              <a:rPr kumimoji="1" lang="ko-KR" altLang="en-US"/>
              <a:t> 종류별 선택과 그 이유</a:t>
            </a:r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76DA1A-535B-4080-84D7-E291C725D28C}"/>
              </a:ext>
            </a:extLst>
          </p:cNvPr>
          <p:cNvSpPr/>
          <p:nvPr/>
        </p:nvSpPr>
        <p:spPr>
          <a:xfrm>
            <a:off x="4465533" y="1995272"/>
            <a:ext cx="3299320" cy="1789328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D53C60-EAA2-43E1-852F-8232C5FBC2A7}"/>
              </a:ext>
            </a:extLst>
          </p:cNvPr>
          <p:cNvSpPr/>
          <p:nvPr/>
        </p:nvSpPr>
        <p:spPr>
          <a:xfrm>
            <a:off x="660658" y="1995272"/>
            <a:ext cx="3299121" cy="4121284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061780-7C10-469E-9151-3712ACB77B5F}"/>
              </a:ext>
            </a:extLst>
          </p:cNvPr>
          <p:cNvSpPr txBox="1"/>
          <p:nvPr/>
        </p:nvSpPr>
        <p:spPr>
          <a:xfrm>
            <a:off x="1251642" y="1756337"/>
            <a:ext cx="213422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JIRA</a:t>
            </a:r>
            <a:endParaRPr lang="ko-KR" altLang="en-US" sz="240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DD4A0-5187-444D-AF3E-8D054309FAC3}"/>
              </a:ext>
            </a:extLst>
          </p:cNvPr>
          <p:cNvSpPr txBox="1"/>
          <p:nvPr/>
        </p:nvSpPr>
        <p:spPr>
          <a:xfrm>
            <a:off x="5031481" y="1756337"/>
            <a:ext cx="21693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/>
              </a:rPr>
              <a:t>BUGZILLA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D04E2-6E18-489F-9F8B-D8822FA44E1F}"/>
              </a:ext>
            </a:extLst>
          </p:cNvPr>
          <p:cNvSpPr txBox="1"/>
          <p:nvPr/>
        </p:nvSpPr>
        <p:spPr>
          <a:xfrm>
            <a:off x="985853" y="2485634"/>
            <a:ext cx="26658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Atlassian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사에서 개발한 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issue Tracking System</a:t>
            </a:r>
            <a:endParaRPr lang="en-US" altLang="ko-KR" sz="16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73637-D6F6-4F38-A335-CEE50255C038}"/>
              </a:ext>
            </a:extLst>
          </p:cNvPr>
          <p:cNvSpPr txBox="1"/>
          <p:nvPr/>
        </p:nvSpPr>
        <p:spPr>
          <a:xfrm>
            <a:off x="982463" y="3247673"/>
            <a:ext cx="26727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이슈 관리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버그추적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관리 등의</a:t>
            </a:r>
            <a:endParaRPr lang="en-US" altLang="ko-KR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기능이 제공되는 소프트웨어</a:t>
            </a:r>
            <a:endParaRPr 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10F91F-2FAD-4839-8E9D-0A0397ED787E}"/>
              </a:ext>
            </a:extLst>
          </p:cNvPr>
          <p:cNvSpPr/>
          <p:nvPr/>
        </p:nvSpPr>
        <p:spPr>
          <a:xfrm>
            <a:off x="8197356" y="1995272"/>
            <a:ext cx="3299319" cy="1789328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70589-A71C-4CE5-B698-945950A94B42}"/>
              </a:ext>
            </a:extLst>
          </p:cNvPr>
          <p:cNvSpPr txBox="1"/>
          <p:nvPr/>
        </p:nvSpPr>
        <p:spPr>
          <a:xfrm>
            <a:off x="8763304" y="1756337"/>
            <a:ext cx="21693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YONA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BDB038-EDBF-4AE0-9112-5BB27ECAE990}"/>
              </a:ext>
            </a:extLst>
          </p:cNvPr>
          <p:cNvSpPr/>
          <p:nvPr/>
        </p:nvSpPr>
        <p:spPr>
          <a:xfrm>
            <a:off x="4465533" y="4327228"/>
            <a:ext cx="3299320" cy="1789328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2E8F4E-6845-47FA-8A37-F7506846614C}"/>
              </a:ext>
            </a:extLst>
          </p:cNvPr>
          <p:cNvSpPr txBox="1"/>
          <p:nvPr/>
        </p:nvSpPr>
        <p:spPr>
          <a:xfrm>
            <a:off x="5031481" y="4088293"/>
            <a:ext cx="21693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GitHub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5E42AD-2586-4E35-9502-392CEB6D3A5F}"/>
              </a:ext>
            </a:extLst>
          </p:cNvPr>
          <p:cNvSpPr/>
          <p:nvPr/>
        </p:nvSpPr>
        <p:spPr>
          <a:xfrm>
            <a:off x="8197356" y="4327228"/>
            <a:ext cx="3299319" cy="1789328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EF6AE-746C-446C-AB68-B5BED8B597EA}"/>
              </a:ext>
            </a:extLst>
          </p:cNvPr>
          <p:cNvSpPr txBox="1"/>
          <p:nvPr/>
        </p:nvSpPr>
        <p:spPr>
          <a:xfrm>
            <a:off x="8763304" y="4088293"/>
            <a:ext cx="21693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Else …</a:t>
            </a:r>
            <a:endParaRPr lang="ko-KR" sz="24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E240EC-AF8B-403F-83B8-749374A72CA7}"/>
              </a:ext>
            </a:extLst>
          </p:cNvPr>
          <p:cNvSpPr/>
          <p:nvPr/>
        </p:nvSpPr>
        <p:spPr>
          <a:xfrm>
            <a:off x="4473998" y="3048999"/>
            <a:ext cx="3299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라이센스가 필요 없는 오픈소스 소프트웨어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71A1D9-E7F0-4462-BEEE-59B5E7754746}"/>
              </a:ext>
            </a:extLst>
          </p:cNvPr>
          <p:cNvSpPr/>
          <p:nvPr/>
        </p:nvSpPr>
        <p:spPr>
          <a:xfrm>
            <a:off x="4465531" y="3352692"/>
            <a:ext cx="3299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이슈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버그 </a:t>
            </a:r>
            <a:r>
              <a:rPr lang="ko-KR" altLang="en-US" sz="12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트래킹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도구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E1756E-4962-984F-8A6E-2967CA61BF11}"/>
              </a:ext>
            </a:extLst>
          </p:cNvPr>
          <p:cNvSpPr/>
          <p:nvPr/>
        </p:nvSpPr>
        <p:spPr>
          <a:xfrm>
            <a:off x="8365493" y="2300270"/>
            <a:ext cx="30602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저장소 기능이 내장된 </a:t>
            </a:r>
            <a:endParaRPr lang="en-US" alt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설치형 이슈 </a:t>
            </a:r>
            <a:r>
              <a:rPr lang="ko-KR" altLang="en-US" sz="160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트래커</a:t>
            </a:r>
            <a:endParaRPr lang="ko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A06D35-BE03-664C-A0DC-355002DC8844}"/>
              </a:ext>
            </a:extLst>
          </p:cNvPr>
          <p:cNvSpPr/>
          <p:nvPr/>
        </p:nvSpPr>
        <p:spPr>
          <a:xfrm>
            <a:off x="8526369" y="3352692"/>
            <a:ext cx="1098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한글 처리 우수</a:t>
            </a:r>
            <a:endParaRPr lang="ko-Kore-KR" altLang="en-US" sz="12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847BF0-3007-094B-BBA4-926BB71F465D}"/>
              </a:ext>
            </a:extLst>
          </p:cNvPr>
          <p:cNvSpPr/>
          <p:nvPr/>
        </p:nvSpPr>
        <p:spPr>
          <a:xfrm>
            <a:off x="9677646" y="3352692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오픈소스 앱 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F8A04-9335-F946-A892-999303F0F03B}"/>
              </a:ext>
            </a:extLst>
          </p:cNvPr>
          <p:cNvSpPr txBox="1"/>
          <p:nvPr/>
        </p:nvSpPr>
        <p:spPr>
          <a:xfrm>
            <a:off x="10644858" y="3356353"/>
            <a:ext cx="518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9003BC-B41A-4C67-B46F-CAC02806F534}"/>
              </a:ext>
            </a:extLst>
          </p:cNvPr>
          <p:cNvSpPr txBox="1"/>
          <p:nvPr/>
        </p:nvSpPr>
        <p:spPr>
          <a:xfrm>
            <a:off x="669285" y="3669984"/>
            <a:ext cx="32991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최대 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명까지 무료로 </a:t>
            </a:r>
            <a:endParaRPr lang="en-US" altLang="ko-KR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프로젝트를 진행 할 수 있다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120D5D-D606-438F-943A-A8913DFDCD7D}"/>
              </a:ext>
            </a:extLst>
          </p:cNvPr>
          <p:cNvSpPr txBox="1"/>
          <p:nvPr/>
        </p:nvSpPr>
        <p:spPr>
          <a:xfrm>
            <a:off x="982463" y="4227818"/>
            <a:ext cx="26727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언어를 지원한다</a:t>
            </a:r>
            <a:endParaRPr lang="ko-KR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2961DC-499B-4518-989E-D984FBA5B642}"/>
              </a:ext>
            </a:extLst>
          </p:cNvPr>
          <p:cNvSpPr txBox="1"/>
          <p:nvPr/>
        </p:nvSpPr>
        <p:spPr>
          <a:xfrm>
            <a:off x="669185" y="4595152"/>
            <a:ext cx="32993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 이슈를 누가 보고했는지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이슈는 현재 어떤 상태인지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담당자가 누구인지</a:t>
            </a:r>
            <a:endParaRPr lang="en-US" altLang="ko-KR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한눈에 확인하고 관리 할 수 있다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5E5098-B0DC-4F3D-A6FC-E9739F01CA48}"/>
              </a:ext>
            </a:extLst>
          </p:cNvPr>
          <p:cNvSpPr/>
          <p:nvPr/>
        </p:nvSpPr>
        <p:spPr>
          <a:xfrm>
            <a:off x="1021607" y="5444020"/>
            <a:ext cx="2645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이슈 관리를 통해 </a:t>
            </a:r>
            <a:endParaRPr lang="en-US" altLang="ko-KR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프로젝트관리 또한 진행 할 수 있다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7748D9-D90B-40B9-8E58-5A08F37714C5}"/>
              </a:ext>
            </a:extLst>
          </p:cNvPr>
          <p:cNvSpPr txBox="1"/>
          <p:nvPr/>
        </p:nvSpPr>
        <p:spPr>
          <a:xfrm>
            <a:off x="9835723" y="5425403"/>
            <a:ext cx="1471124" cy="338554"/>
          </a:xfrm>
          <a:prstGeom prst="rect">
            <a:avLst/>
          </a:prstGeom>
          <a:solidFill>
            <a:srgbClr val="59595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YouTrack</a:t>
            </a:r>
            <a:endParaRPr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CDFFA1-6AC0-4967-8DF3-D0D7DF7C48C5}"/>
              </a:ext>
            </a:extLst>
          </p:cNvPr>
          <p:cNvSpPr txBox="1"/>
          <p:nvPr/>
        </p:nvSpPr>
        <p:spPr>
          <a:xfrm>
            <a:off x="8484437" y="4874885"/>
            <a:ext cx="2822410" cy="338554"/>
          </a:xfrm>
          <a:prstGeom prst="rect">
            <a:avLst/>
          </a:prstGeom>
          <a:solidFill>
            <a:srgbClr val="59595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Visual Studio Team Services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EDD843-AD38-48E7-A13E-B1A4857E8DA0}"/>
              </a:ext>
            </a:extLst>
          </p:cNvPr>
          <p:cNvSpPr txBox="1"/>
          <p:nvPr/>
        </p:nvSpPr>
        <p:spPr>
          <a:xfrm>
            <a:off x="8484437" y="5433592"/>
            <a:ext cx="1151935" cy="338554"/>
          </a:xfrm>
          <a:prstGeom prst="rect">
            <a:avLst/>
          </a:prstGeom>
          <a:solidFill>
            <a:srgbClr val="59595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909120-262C-44A0-8A43-3CB0E0B8CD7B}"/>
              </a:ext>
            </a:extLst>
          </p:cNvPr>
          <p:cNvSpPr/>
          <p:nvPr/>
        </p:nvSpPr>
        <p:spPr>
          <a:xfrm>
            <a:off x="4446440" y="2260093"/>
            <a:ext cx="3299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Mozilla public license</a:t>
            </a: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모질라 재단에서 만든 버그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추적 도구</a:t>
            </a:r>
            <a:endParaRPr lang="en-US" alt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F61038-BC85-DF47-B804-B6EE6DEC8622}"/>
              </a:ext>
            </a:extLst>
          </p:cNvPr>
          <p:cNvSpPr txBox="1"/>
          <p:nvPr/>
        </p:nvSpPr>
        <p:spPr>
          <a:xfrm>
            <a:off x="5294577" y="5339516"/>
            <a:ext cx="1641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Label</a:t>
            </a:r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지정을 통한 정리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1AB0B7-1CE6-4879-B977-34D674D67FE9}"/>
              </a:ext>
            </a:extLst>
          </p:cNvPr>
          <p:cNvSpPr/>
          <p:nvPr/>
        </p:nvSpPr>
        <p:spPr>
          <a:xfrm>
            <a:off x="8186162" y="3067665"/>
            <a:ext cx="3299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 개발자들이 만든 이슈 </a:t>
            </a:r>
            <a:r>
              <a:rPr lang="ko-KR" altLang="en-US" sz="12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트래커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0F907-EC96-AE40-B31E-A6B54FB30C5D}"/>
              </a:ext>
            </a:extLst>
          </p:cNvPr>
          <p:cNvSpPr txBox="1"/>
          <p:nvPr/>
        </p:nvSpPr>
        <p:spPr>
          <a:xfrm>
            <a:off x="4931113" y="5678725"/>
            <a:ext cx="2367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별도 채팅 도구 없이 이슈 변경 공유</a:t>
            </a:r>
            <a:endParaRPr kumimoji="1" lang="ko-Kore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C2B8E-F3B2-BA4E-A41A-1489B8F98D47}"/>
              </a:ext>
            </a:extLst>
          </p:cNvPr>
          <p:cNvSpPr txBox="1"/>
          <p:nvPr/>
        </p:nvSpPr>
        <p:spPr>
          <a:xfrm>
            <a:off x="4487882" y="4628664"/>
            <a:ext cx="3254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kumimoji="1"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 활동 내역을 표현하는 </a:t>
            </a:r>
            <a:endParaRPr kumimoji="1" lang="en-US" alt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 처리 도구</a:t>
            </a:r>
            <a:endParaRPr kumimoji="1" lang="ko-Kore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54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315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1 Search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E1268-EB1A-4D40-BED2-B6023CC8CF7A}"/>
              </a:ext>
            </a:extLst>
          </p:cNvPr>
          <p:cNvSpPr txBox="1"/>
          <p:nvPr/>
        </p:nvSpPr>
        <p:spPr>
          <a:xfrm>
            <a:off x="2899759" y="625830"/>
            <a:ext cx="256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관리 </a:t>
            </a:r>
            <a:r>
              <a:rPr kumimoji="1" lang="en-US" altLang="ko-KR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협업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F16DF-78F3-4231-9096-8D12B42A0183}"/>
              </a:ext>
            </a:extLst>
          </p:cNvPr>
          <p:cNvSpPr/>
          <p:nvPr/>
        </p:nvSpPr>
        <p:spPr>
          <a:xfrm>
            <a:off x="659537" y="1989138"/>
            <a:ext cx="7476930" cy="4121284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C7995-B7CF-46F2-A2DB-5033F44E9D99}"/>
              </a:ext>
            </a:extLst>
          </p:cNvPr>
          <p:cNvSpPr txBox="1"/>
          <p:nvPr/>
        </p:nvSpPr>
        <p:spPr>
          <a:xfrm>
            <a:off x="1178545" y="1750203"/>
            <a:ext cx="190661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JIRA</a:t>
            </a:r>
            <a:endParaRPr lang="ko-KR" altLang="en-US" sz="240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7A789-07D5-48D1-9058-C59FD51A41C0}"/>
              </a:ext>
            </a:extLst>
          </p:cNvPr>
          <p:cNvSpPr txBox="1"/>
          <p:nvPr/>
        </p:nvSpPr>
        <p:spPr>
          <a:xfrm>
            <a:off x="714588" y="1330327"/>
            <a:ext cx="237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>
                <a:solidFill>
                  <a:schemeClr val="bg1"/>
                </a:solidFill>
              </a:rPr>
              <a:t>JIRA / JANDI / Slack</a:t>
            </a:r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7773ED-7768-4E61-B0B8-CFBDCBC15E08}"/>
              </a:ext>
            </a:extLst>
          </p:cNvPr>
          <p:cNvSpPr/>
          <p:nvPr/>
        </p:nvSpPr>
        <p:spPr>
          <a:xfrm>
            <a:off x="8550008" y="1996404"/>
            <a:ext cx="2947264" cy="1600582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5C100-C7B5-4562-8075-AF433D77251A}"/>
              </a:ext>
            </a:extLst>
          </p:cNvPr>
          <p:cNvSpPr txBox="1"/>
          <p:nvPr/>
        </p:nvSpPr>
        <p:spPr>
          <a:xfrm>
            <a:off x="9068419" y="1757469"/>
            <a:ext cx="190661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JANDI</a:t>
            </a:r>
            <a:endParaRPr lang="ko-KR" altLang="en-US" sz="240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B8F42-5396-40A2-A8A4-8643EB73CAB7}"/>
              </a:ext>
            </a:extLst>
          </p:cNvPr>
          <p:cNvSpPr txBox="1"/>
          <p:nvPr/>
        </p:nvSpPr>
        <p:spPr>
          <a:xfrm>
            <a:off x="8488607" y="2148277"/>
            <a:ext cx="30720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topic, 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파일검색 기능 등을 </a:t>
            </a:r>
            <a:endParaRPr lang="en-US" altLang="ko-KR" sz="16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</a:endParaRPr>
          </a:p>
          <a:p>
            <a:pPr algn="ctr"/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지원하는 협업 도구</a:t>
            </a:r>
            <a:endParaRPr lang="en-US" altLang="ko-KR" sz="16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6D9C88-0FB0-4A5B-95FC-172B6C632129}"/>
              </a:ext>
            </a:extLst>
          </p:cNvPr>
          <p:cNvSpPr txBox="1"/>
          <p:nvPr/>
        </p:nvSpPr>
        <p:spPr>
          <a:xfrm>
            <a:off x="8636144" y="2730274"/>
            <a:ext cx="277116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작업단위를 나눌 수 있으며 검색기능을 통해 더 쉽게 업무가 가능하다</a:t>
            </a:r>
            <a:r>
              <a:rPr lang="en-US" altLang="ko-KR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3DD48C-9C6B-48B9-B91A-47DC439BAC3E}"/>
              </a:ext>
            </a:extLst>
          </p:cNvPr>
          <p:cNvSpPr/>
          <p:nvPr/>
        </p:nvSpPr>
        <p:spPr>
          <a:xfrm>
            <a:off x="8550008" y="3885836"/>
            <a:ext cx="2947264" cy="1261591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62F3CD-C819-496B-8DB4-3B2CAE8EC590}"/>
              </a:ext>
            </a:extLst>
          </p:cNvPr>
          <p:cNvSpPr txBox="1"/>
          <p:nvPr/>
        </p:nvSpPr>
        <p:spPr>
          <a:xfrm>
            <a:off x="9071696" y="3671937"/>
            <a:ext cx="190661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SLACK</a:t>
            </a:r>
            <a:endParaRPr lang="ko-KR" altLang="en-US" sz="240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345EB-9A69-4146-8169-8DDBFECE9458}"/>
              </a:ext>
            </a:extLst>
          </p:cNvPr>
          <p:cNvSpPr txBox="1"/>
          <p:nvPr/>
        </p:nvSpPr>
        <p:spPr>
          <a:xfrm>
            <a:off x="8488970" y="4131515"/>
            <a:ext cx="307206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 </a:t>
            </a:r>
            <a:r>
              <a:rPr lang="ko-KR" altLang="en-US" sz="16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클라우드 기반 팀 협업 도구</a:t>
            </a:r>
            <a:endParaRPr lang="en-US" altLang="ko-KR" sz="16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7891F0-7585-4E63-8F58-B0B12731B831}"/>
              </a:ext>
            </a:extLst>
          </p:cNvPr>
          <p:cNvSpPr txBox="1"/>
          <p:nvPr/>
        </p:nvSpPr>
        <p:spPr>
          <a:xfrm>
            <a:off x="8483599" y="5653088"/>
            <a:ext cx="3080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모바일 웹 태블릿 등 다양한 환경에서 </a:t>
            </a:r>
            <a:endParaRPr lang="en-US" altLang="ko-KR" sz="120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  <a:p>
            <a:pPr algn="ctr"/>
            <a:r>
              <a:rPr lang="ko-KR" altLang="en-US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사용이 가능하다</a:t>
            </a:r>
            <a:r>
              <a:rPr lang="en-US" altLang="ko-KR" sz="12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.</a:t>
            </a:r>
            <a:endParaRPr lang="ko-KR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18C646-17F4-448F-819D-CDB8F8395A26}"/>
              </a:ext>
            </a:extLst>
          </p:cNvPr>
          <p:cNvSpPr txBox="1"/>
          <p:nvPr/>
        </p:nvSpPr>
        <p:spPr>
          <a:xfrm>
            <a:off x="1014583" y="2401646"/>
            <a:ext cx="2993438" cy="180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1EE576-E360-44D1-9E7D-B65352FEC38A}"/>
              </a:ext>
            </a:extLst>
          </p:cNvPr>
          <p:cNvSpPr txBox="1"/>
          <p:nvPr/>
        </p:nvSpPr>
        <p:spPr>
          <a:xfrm>
            <a:off x="1014583" y="5359110"/>
            <a:ext cx="2993438" cy="36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D31415-F5A4-46A3-B5FF-9D78294C758E}"/>
              </a:ext>
            </a:extLst>
          </p:cNvPr>
          <p:cNvSpPr txBox="1"/>
          <p:nvPr/>
        </p:nvSpPr>
        <p:spPr>
          <a:xfrm>
            <a:off x="1014583" y="4462917"/>
            <a:ext cx="2993438" cy="360000"/>
          </a:xfrm>
          <a:prstGeom prst="rect">
            <a:avLst/>
          </a:prstGeom>
          <a:noFill/>
          <a:ln w="12700">
            <a:solidFill>
              <a:srgbClr val="E69A9A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12106B-94D1-4095-AA4D-7428D056CC58}"/>
              </a:ext>
            </a:extLst>
          </p:cNvPr>
          <p:cNvCxnSpPr>
            <a:cxnSpLocks/>
          </p:cNvCxnSpPr>
          <p:nvPr/>
        </p:nvCxnSpPr>
        <p:spPr>
          <a:xfrm>
            <a:off x="2514203" y="5006495"/>
            <a:ext cx="0" cy="189104"/>
          </a:xfrm>
          <a:prstGeom prst="line">
            <a:avLst/>
          </a:prstGeom>
          <a:ln w="19050">
            <a:solidFill>
              <a:srgbClr val="E69A9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748494-BB52-4B09-AAB3-DFCADE312DBB}"/>
              </a:ext>
            </a:extLst>
          </p:cNvPr>
          <p:cNvSpPr txBox="1"/>
          <p:nvPr/>
        </p:nvSpPr>
        <p:spPr>
          <a:xfrm>
            <a:off x="1113375" y="4300057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9FEF612-0266-4B7E-8746-D3C245797B91}"/>
              </a:ext>
            </a:extLst>
          </p:cNvPr>
          <p:cNvSpPr/>
          <p:nvPr/>
        </p:nvSpPr>
        <p:spPr>
          <a:xfrm>
            <a:off x="1159773" y="2835798"/>
            <a:ext cx="2677579" cy="513516"/>
          </a:xfrm>
          <a:prstGeom prst="roundRect">
            <a:avLst>
              <a:gd name="adj" fmla="val 40780"/>
            </a:avLst>
          </a:prstGeom>
          <a:noFill/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Epic issue #1</a:t>
            </a:r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51DA6B7-8BB5-4BA9-8A66-DD66DCD306E0}"/>
              </a:ext>
            </a:extLst>
          </p:cNvPr>
          <p:cNvSpPr/>
          <p:nvPr/>
        </p:nvSpPr>
        <p:spPr>
          <a:xfrm>
            <a:off x="1159773" y="3507106"/>
            <a:ext cx="2677579" cy="513516"/>
          </a:xfrm>
          <a:prstGeom prst="roundRect">
            <a:avLst>
              <a:gd name="adj" fmla="val 40780"/>
            </a:avLst>
          </a:prstGeom>
          <a:noFill/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Epic issue #2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A85DC4-2865-4083-AC3A-D8D49B88587F}"/>
              </a:ext>
            </a:extLst>
          </p:cNvPr>
          <p:cNvSpPr txBox="1"/>
          <p:nvPr/>
        </p:nvSpPr>
        <p:spPr>
          <a:xfrm>
            <a:off x="2514203" y="2286230"/>
            <a:ext cx="1414255" cy="230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>
                <a:solidFill>
                  <a:srgbClr val="FFFFFF"/>
                </a:solidFill>
                <a:ea typeface="나눔스퀘어 Light"/>
              </a:rPr>
              <a:t>2020.11.20~2020.12.20 </a:t>
            </a:r>
            <a:endParaRPr lang="ko-KR" sz="9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DADBEB-963A-46F8-953D-525E5B08C8FF}"/>
              </a:ext>
            </a:extLst>
          </p:cNvPr>
          <p:cNvSpPr txBox="1"/>
          <p:nvPr/>
        </p:nvSpPr>
        <p:spPr>
          <a:xfrm>
            <a:off x="1112144" y="2232369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  <p:graphicFrame>
        <p:nvGraphicFramePr>
          <p:cNvPr id="34" name="표 5">
            <a:extLst>
              <a:ext uri="{FF2B5EF4-FFF2-40B4-BE49-F238E27FC236}">
                <a16:creationId xmlns:a16="http://schemas.microsoft.com/office/drawing/2014/main" id="{2BC39FFA-ED85-4CE3-BB79-2F37D1127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680124"/>
              </p:ext>
            </p:extLst>
          </p:nvPr>
        </p:nvGraphicFramePr>
        <p:xfrm>
          <a:off x="4420966" y="2401646"/>
          <a:ext cx="3419166" cy="936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722">
                  <a:extLst>
                    <a:ext uri="{9D8B030D-6E8A-4147-A177-3AD203B41FA5}">
                      <a16:colId xmlns:a16="http://schemas.microsoft.com/office/drawing/2014/main" val="3429355082"/>
                    </a:ext>
                  </a:extLst>
                </a:gridCol>
                <a:gridCol w="1139722">
                  <a:extLst>
                    <a:ext uri="{9D8B030D-6E8A-4147-A177-3AD203B41FA5}">
                      <a16:colId xmlns:a16="http://schemas.microsoft.com/office/drawing/2014/main" val="1091413263"/>
                    </a:ext>
                  </a:extLst>
                </a:gridCol>
                <a:gridCol w="1139722">
                  <a:extLst>
                    <a:ext uri="{9D8B030D-6E8A-4147-A177-3AD203B41FA5}">
                      <a16:colId xmlns:a16="http://schemas.microsoft.com/office/drawing/2014/main" val="1147020319"/>
                    </a:ext>
                  </a:extLst>
                </a:gridCol>
              </a:tblGrid>
              <a:tr h="245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backlog</a:t>
                      </a:r>
                      <a:endParaRPr lang="ko-KR" altLang="en-US" sz="12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To Do</a:t>
                      </a:r>
                      <a:endParaRPr lang="ko-KR" altLang="en-US" sz="12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Finished</a:t>
                      </a:r>
                      <a:endParaRPr lang="ko-KR" altLang="en-US" sz="12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762373"/>
                  </a:ext>
                </a:extLst>
              </a:tr>
              <a:tr h="662130"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duo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score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interface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planning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difficulty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pause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77785"/>
                  </a:ext>
                </a:extLst>
              </a:tr>
            </a:tbl>
          </a:graphicData>
        </a:graphic>
      </p:graphicFrame>
      <p:sp>
        <p:nvSpPr>
          <p:cNvPr id="35" name="화살표: 오른쪽으로 구부러짐 34">
            <a:extLst>
              <a:ext uri="{FF2B5EF4-FFF2-40B4-BE49-F238E27FC236}">
                <a16:creationId xmlns:a16="http://schemas.microsoft.com/office/drawing/2014/main" id="{53285DA3-F389-4C92-AAB9-83129CF61063}"/>
              </a:ext>
            </a:extLst>
          </p:cNvPr>
          <p:cNvSpPr/>
          <p:nvPr/>
        </p:nvSpPr>
        <p:spPr>
          <a:xfrm rot="16200000" flipH="1">
            <a:off x="5504392" y="2579199"/>
            <a:ext cx="109531" cy="365657"/>
          </a:xfrm>
          <a:prstGeom prst="curvedRightArrow">
            <a:avLst>
              <a:gd name="adj1" fmla="val 0"/>
              <a:gd name="adj2" fmla="val 42409"/>
              <a:gd name="adj3" fmla="val 25000"/>
            </a:avLst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오른쪽으로 구부러짐 35">
            <a:extLst>
              <a:ext uri="{FF2B5EF4-FFF2-40B4-BE49-F238E27FC236}">
                <a16:creationId xmlns:a16="http://schemas.microsoft.com/office/drawing/2014/main" id="{09ED8000-4B50-4672-9C0E-F5C0073607D6}"/>
              </a:ext>
            </a:extLst>
          </p:cNvPr>
          <p:cNvSpPr/>
          <p:nvPr/>
        </p:nvSpPr>
        <p:spPr>
          <a:xfrm rot="16200000">
            <a:off x="6650667" y="3026737"/>
            <a:ext cx="126646" cy="423172"/>
          </a:xfrm>
          <a:prstGeom prst="curvedRightArrow">
            <a:avLst>
              <a:gd name="adj1" fmla="val 0"/>
              <a:gd name="adj2" fmla="val 42409"/>
              <a:gd name="adj3" fmla="val 25000"/>
            </a:avLst>
          </a:prstGeom>
          <a:solidFill>
            <a:srgbClr val="E69A9A"/>
          </a:solidFill>
          <a:ln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DCF3FA-8331-46A0-877B-834D8EB6EA8C}"/>
              </a:ext>
            </a:extLst>
          </p:cNvPr>
          <p:cNvSpPr txBox="1"/>
          <p:nvPr/>
        </p:nvSpPr>
        <p:spPr>
          <a:xfrm>
            <a:off x="4424155" y="3813813"/>
            <a:ext cx="1080000" cy="261610"/>
          </a:xfrm>
          <a:prstGeom prst="rect">
            <a:avLst/>
          </a:prstGeom>
          <a:noFill/>
          <a:ln>
            <a:solidFill>
              <a:srgbClr val="E69A9A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>
                <a:solidFill>
                  <a:srgbClr val="E69A9A"/>
                </a:solidFill>
                <a:latin typeface="Arial"/>
                <a:ea typeface="나눔스퀘어 Light"/>
                <a:cs typeface="Arial"/>
              </a:rPr>
              <a:t>GitHub</a:t>
            </a:r>
            <a:endParaRPr lang="ko-KR" sz="1100">
              <a:solidFill>
                <a:srgbClr val="E69A9A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709B90-4D6D-4E5C-89F7-776CCAE83E86}"/>
              </a:ext>
            </a:extLst>
          </p:cNvPr>
          <p:cNvSpPr txBox="1"/>
          <p:nvPr/>
        </p:nvSpPr>
        <p:spPr>
          <a:xfrm>
            <a:off x="4420965" y="4638611"/>
            <a:ext cx="1080000" cy="261610"/>
          </a:xfrm>
          <a:prstGeom prst="rect">
            <a:avLst/>
          </a:prstGeom>
          <a:noFill/>
          <a:ln>
            <a:solidFill>
              <a:srgbClr val="E69A9A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>
                <a:solidFill>
                  <a:srgbClr val="E69A9A"/>
                </a:solidFill>
                <a:latin typeface="Arial"/>
                <a:ea typeface="나눔스퀘어 Light"/>
                <a:cs typeface="Arial"/>
              </a:rPr>
              <a:t>JANDI</a:t>
            </a:r>
            <a:endParaRPr lang="ko-KR" sz="1100">
              <a:solidFill>
                <a:srgbClr val="E69A9A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CAFDDC-C3EA-4C8D-A677-FF2971320C7F}"/>
              </a:ext>
            </a:extLst>
          </p:cNvPr>
          <p:cNvSpPr txBox="1"/>
          <p:nvPr/>
        </p:nvSpPr>
        <p:spPr>
          <a:xfrm>
            <a:off x="4279645" y="3524814"/>
            <a:ext cx="12351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연동 </a:t>
            </a:r>
            <a:r>
              <a:rPr lang="en-US" altLang="ko-KR" sz="11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/ webhook</a:t>
            </a:r>
            <a:endParaRPr lang="ko-KR" sz="11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6AA3EA-A218-4ECA-BD38-5B5B0ECEA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5" t="46879" r="63040" b="32520"/>
          <a:stretch/>
        </p:blipFill>
        <p:spPr>
          <a:xfrm>
            <a:off x="4531033" y="4993875"/>
            <a:ext cx="3309100" cy="9829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A2BDF4-5538-46B4-AE20-CA775FF7A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220" y="3802326"/>
            <a:ext cx="2138912" cy="7067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1226B1E-845B-4CD8-8A5F-058570153FA0}"/>
              </a:ext>
            </a:extLst>
          </p:cNvPr>
          <p:cNvSpPr txBox="1"/>
          <p:nvPr/>
        </p:nvSpPr>
        <p:spPr>
          <a:xfrm>
            <a:off x="8636144" y="3158382"/>
            <a:ext cx="277116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한글</a:t>
            </a:r>
            <a:r>
              <a:rPr lang="en-US" altLang="ko-KR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영어 등의</a:t>
            </a:r>
            <a:r>
              <a:rPr lang="en-US" altLang="ko-KR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언어를 지원하며 </a:t>
            </a:r>
            <a:endParaRPr lang="en-US" altLang="ko-KR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 종류의 자료를 공유할 수 있다</a:t>
            </a:r>
            <a:r>
              <a:rPr lang="en-US" altLang="ko-KR" sz="11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sz="11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8794E3-47B7-4FB5-A2EA-D605849E78DB}"/>
              </a:ext>
            </a:extLst>
          </p:cNvPr>
          <p:cNvSpPr txBox="1"/>
          <p:nvPr/>
        </p:nvSpPr>
        <p:spPr>
          <a:xfrm>
            <a:off x="8483599" y="4549715"/>
            <a:ext cx="308008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대화 채널을 공개</a:t>
            </a:r>
            <a:r>
              <a:rPr lang="en-US" altLang="ko-KR" sz="11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, </a:t>
            </a:r>
            <a:r>
              <a:rPr lang="ko-KR" altLang="en-US" sz="11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비공개로 전환이 가능하고 </a:t>
            </a:r>
            <a:endParaRPr lang="en-US" altLang="ko-KR" sz="110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  <a:p>
            <a:pPr algn="ctr"/>
            <a:r>
              <a:rPr lang="ko-KR" altLang="en-US" sz="11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과거 업무 내용을  쉽게 찾아 볼 수 있다</a:t>
            </a:r>
            <a:r>
              <a:rPr lang="en-US" altLang="ko-KR" sz="1100">
                <a:solidFill>
                  <a:srgbClr val="FFFFFF"/>
                </a:solidFill>
                <a:latin typeface="Arial"/>
                <a:ea typeface="나눔스퀘어 Light"/>
                <a:cs typeface="Arial"/>
              </a:rPr>
              <a:t>.</a:t>
            </a:r>
            <a:endParaRPr lang="ko-KR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0614B-506E-4FA9-A915-122411CE6688}"/>
              </a:ext>
            </a:extLst>
          </p:cNvPr>
          <p:cNvSpPr txBox="1"/>
          <p:nvPr/>
        </p:nvSpPr>
        <p:spPr>
          <a:xfrm>
            <a:off x="1399041" y="-726346"/>
            <a:ext cx="939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잔디가 더 다양한 언어를 지원해요 그리고 토픽들을 </a:t>
            </a:r>
            <a:r>
              <a:rPr lang="ko-KR" altLang="en-US" err="1"/>
              <a:t>폴ㄷ더로</a:t>
            </a:r>
            <a:r>
              <a:rPr lang="ko-KR" altLang="en-US"/>
              <a:t> 정리하여 정리할 수 </a:t>
            </a:r>
            <a:r>
              <a:rPr lang="ko-KR" altLang="en-US" err="1"/>
              <a:t>있어여</a:t>
            </a:r>
            <a:endParaRPr lang="en-US" altLang="ko-KR"/>
          </a:p>
          <a:p>
            <a:r>
              <a:rPr lang="ko-KR" altLang="en-US"/>
              <a:t>이러한 </a:t>
            </a:r>
            <a:r>
              <a:rPr lang="ko-KR" altLang="en-US" err="1"/>
              <a:t>것들때문에</a:t>
            </a:r>
            <a:r>
              <a:rPr lang="ko-KR" altLang="en-US"/>
              <a:t> </a:t>
            </a:r>
            <a:r>
              <a:rPr lang="ko-KR" altLang="en-US" err="1"/>
              <a:t>잔디인걸로</a:t>
            </a:r>
            <a:r>
              <a:rPr lang="en-US" altLang="ko-KR"/>
              <a:t>,,, </a:t>
            </a:r>
            <a:r>
              <a:rPr lang="ko-KR" altLang="en-US"/>
              <a:t>실제로 </a:t>
            </a:r>
            <a:r>
              <a:rPr lang="ko-KR" altLang="en-US" err="1"/>
              <a:t>사용한거도</a:t>
            </a:r>
            <a:r>
              <a:rPr lang="ko-KR" altLang="en-US"/>
              <a:t> 잔디가 더 편했다</a:t>
            </a:r>
            <a:r>
              <a:rPr lang="en-US" altLang="ko-KR"/>
              <a:t>….</a:t>
            </a:r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C90BEA-C3C8-4E99-9ACA-AAAE15A0A65A}"/>
              </a:ext>
            </a:extLst>
          </p:cNvPr>
          <p:cNvSpPr txBox="1"/>
          <p:nvPr/>
        </p:nvSpPr>
        <p:spPr>
          <a:xfrm>
            <a:off x="8445499" y="5294854"/>
            <a:ext cx="32280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GitHub, JIRA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 도구들과 연동이 가능하다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CD0D9E-4A8B-3841-B4BD-C8DC2956117F}"/>
              </a:ext>
            </a:extLst>
          </p:cNvPr>
          <p:cNvSpPr txBox="1"/>
          <p:nvPr/>
        </p:nvSpPr>
        <p:spPr>
          <a:xfrm>
            <a:off x="1110501" y="5185697"/>
            <a:ext cx="830555" cy="3385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FFFFFF"/>
                </a:solidFill>
                <a:ea typeface="나눔스퀘어 Light"/>
              </a:rPr>
              <a:t>sprint </a:t>
            </a:r>
            <a:endParaRPr lang="ko-KR" sz="1600"/>
          </a:p>
        </p:txBody>
      </p:sp>
    </p:spTree>
    <p:extLst>
      <p:ext uri="{BB962C8B-B14F-4D97-AF65-F5344CB8AC3E}">
        <p14:creationId xmlns:p14="http://schemas.microsoft.com/office/powerpoint/2010/main" val="188674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315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1 Search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E251F-F690-A84C-AF9E-3F21FD005EFD}"/>
              </a:ext>
            </a:extLst>
          </p:cNvPr>
          <p:cNvSpPr txBox="1"/>
          <p:nvPr/>
        </p:nvSpPr>
        <p:spPr>
          <a:xfrm>
            <a:off x="2883845" y="590847"/>
            <a:ext cx="13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형상 관리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2F4BA-FCCD-43BA-BE85-30F209C0C05E}"/>
              </a:ext>
            </a:extLst>
          </p:cNvPr>
          <p:cNvSpPr txBox="1"/>
          <p:nvPr/>
        </p:nvSpPr>
        <p:spPr>
          <a:xfrm>
            <a:off x="2450646" y="-548795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자료조사</a:t>
            </a:r>
            <a:r>
              <a:rPr kumimoji="1" lang="en-US" altLang="ko-KR"/>
              <a:t>+</a:t>
            </a:r>
            <a:r>
              <a:rPr kumimoji="1" lang="ko-KR" altLang="en-US"/>
              <a:t> 종류별 선택과 그 이유</a:t>
            </a:r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F9ABDB-561A-4E51-9C1B-635AF69D75DC}"/>
              </a:ext>
            </a:extLst>
          </p:cNvPr>
          <p:cNvSpPr/>
          <p:nvPr/>
        </p:nvSpPr>
        <p:spPr>
          <a:xfrm>
            <a:off x="3488283" y="1989138"/>
            <a:ext cx="5605721" cy="4121284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0A45B-0B13-4E79-8CAA-744B5C398503}"/>
              </a:ext>
            </a:extLst>
          </p:cNvPr>
          <p:cNvSpPr txBox="1"/>
          <p:nvPr/>
        </p:nvSpPr>
        <p:spPr>
          <a:xfrm>
            <a:off x="5061406" y="1767830"/>
            <a:ext cx="245947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</a:t>
            </a:r>
            <a:endParaRPr lang="ko-KR" altLang="en-US" sz="240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E1273-A226-41E9-821E-DF9C32E51FAD}"/>
              </a:ext>
            </a:extLst>
          </p:cNvPr>
          <p:cNvSpPr txBox="1"/>
          <p:nvPr/>
        </p:nvSpPr>
        <p:spPr>
          <a:xfrm>
            <a:off x="3875896" y="2222768"/>
            <a:ext cx="4782329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컴퓨터 파일의 변경사항을 추적하고 </a:t>
            </a:r>
            <a:endParaRPr lang="en-US" alt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lt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여러 명의 사용자들 </a:t>
            </a:r>
            <a:r>
              <a:rPr 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간에 해당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 </a:t>
            </a:r>
            <a:r>
              <a:rPr 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파일들의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작업을</a:t>
            </a:r>
            <a:r>
              <a:rPr 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 </a:t>
            </a:r>
            <a:endParaRPr lang="en-US" altLang="ko-KR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lt"/>
            </a:endParaRPr>
          </a:p>
          <a:p>
            <a:pPr algn="ctr"/>
            <a:r>
              <a:rPr 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조율하기 위한 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분산</a:t>
            </a:r>
            <a:r>
              <a:rPr 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버전 </a:t>
            </a:r>
            <a:r>
              <a:rPr 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관리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 </a:t>
            </a:r>
            <a:r>
              <a:rPr 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시스템</a:t>
            </a:r>
            <a:endParaRPr lang="ko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93A7B-FF1F-4A5B-9B84-086314763DFB}"/>
              </a:ext>
            </a:extLst>
          </p:cNvPr>
          <p:cNvSpPr txBox="1"/>
          <p:nvPr/>
        </p:nvSpPr>
        <p:spPr>
          <a:xfrm>
            <a:off x="3776552" y="3261759"/>
            <a:ext cx="479034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 소프트웨어 개발에서 소스 코드 관리에 주로 사용된다.</a:t>
            </a:r>
            <a:endParaRPr lang="ko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n-lt"/>
            </a:endParaRPr>
          </a:p>
          <a:p>
            <a:pPr algn="ctr"/>
            <a:r>
              <a:rPr 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변경사항을 지속적으로 추적하기 위해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사용된</a:t>
            </a:r>
            <a:r>
              <a:rPr 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다.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363C9F-65EA-4C9C-89B2-7B9BE00E1FF6}"/>
              </a:ext>
            </a:extLst>
          </p:cNvPr>
          <p:cNvSpPr/>
          <p:nvPr/>
        </p:nvSpPr>
        <p:spPr>
          <a:xfrm>
            <a:off x="4080767" y="4168898"/>
            <a:ext cx="1050369" cy="1752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master</a:t>
            </a:r>
          </a:p>
          <a:p>
            <a:pPr>
              <a:lnSpc>
                <a:spcPct val="13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develop</a:t>
            </a:r>
          </a:p>
          <a:p>
            <a:pPr>
              <a:lnSpc>
                <a:spcPct val="13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feature</a:t>
            </a:r>
          </a:p>
          <a:p>
            <a:pPr>
              <a:lnSpc>
                <a:spcPct val="13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release</a:t>
            </a:r>
          </a:p>
          <a:p>
            <a:pPr>
              <a:lnSpc>
                <a:spcPct val="13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hotfix</a:t>
            </a:r>
          </a:p>
          <a:p>
            <a:pPr>
              <a:lnSpc>
                <a:spcPct val="13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bugfix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CC90A2-D68C-4295-9DC9-4AFE02189760}"/>
              </a:ext>
            </a:extLst>
          </p:cNvPr>
          <p:cNvSpPr/>
          <p:nvPr/>
        </p:nvSpPr>
        <p:spPr>
          <a:xfrm>
            <a:off x="4766897" y="4128183"/>
            <a:ext cx="4251374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 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release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일어나는 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다음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버전을 개발하는 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특정기능을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개발하는 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이번 버전을 준비하는 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 master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발생한 버그를 수정하는 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 release branch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발생한 버그를 수정하는 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branch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A0E5EE9-1DD3-4C8F-A2FE-42AA3EA34328}"/>
              </a:ext>
            </a:extLst>
          </p:cNvPr>
          <p:cNvSpPr/>
          <p:nvPr/>
        </p:nvSpPr>
        <p:spPr>
          <a:xfrm rot="5400000">
            <a:off x="3900767" y="5110961"/>
            <a:ext cx="180000" cy="180000"/>
          </a:xfrm>
          <a:prstGeom prst="ellipse">
            <a:avLst/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37E54C-F9D0-42C1-9B2F-62DD8BBA4320}"/>
              </a:ext>
            </a:extLst>
          </p:cNvPr>
          <p:cNvSpPr/>
          <p:nvPr/>
        </p:nvSpPr>
        <p:spPr>
          <a:xfrm rot="5400000">
            <a:off x="3900767" y="5385690"/>
            <a:ext cx="180000" cy="180000"/>
          </a:xfrm>
          <a:prstGeom prst="ellipse">
            <a:avLst/>
          </a:prstGeom>
          <a:solidFill>
            <a:srgbClr val="F47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E6F3FC3-050C-444C-A0AE-EB7106F87332}"/>
              </a:ext>
            </a:extLst>
          </p:cNvPr>
          <p:cNvSpPr/>
          <p:nvPr/>
        </p:nvSpPr>
        <p:spPr>
          <a:xfrm rot="5400000">
            <a:off x="3900767" y="4836232"/>
            <a:ext cx="180000" cy="180000"/>
          </a:xfrm>
          <a:prstGeom prst="ellipse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CE27916-A4D6-452A-8FF0-8793B3C222C6}"/>
              </a:ext>
            </a:extLst>
          </p:cNvPr>
          <p:cNvSpPr/>
          <p:nvPr/>
        </p:nvSpPr>
        <p:spPr>
          <a:xfrm rot="5400000">
            <a:off x="3900767" y="5660421"/>
            <a:ext cx="180000" cy="180000"/>
          </a:xfrm>
          <a:prstGeom prst="ellipse">
            <a:avLst/>
          </a:prstGeom>
          <a:solidFill>
            <a:srgbClr val="F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41E1509-FED9-485A-8084-B55CFB79471B}"/>
              </a:ext>
            </a:extLst>
          </p:cNvPr>
          <p:cNvSpPr/>
          <p:nvPr/>
        </p:nvSpPr>
        <p:spPr>
          <a:xfrm rot="5400000">
            <a:off x="3900767" y="4286774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6B222EE-F6B1-4592-A515-AA8E9AC755C0}"/>
              </a:ext>
            </a:extLst>
          </p:cNvPr>
          <p:cNvSpPr/>
          <p:nvPr/>
        </p:nvSpPr>
        <p:spPr>
          <a:xfrm rot="5400000">
            <a:off x="3900767" y="4561503"/>
            <a:ext cx="180000" cy="180000"/>
          </a:xfrm>
          <a:prstGeom prst="ellipse">
            <a:avLst/>
          </a:prstGeom>
          <a:solidFill>
            <a:srgbClr val="00A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5EB6419-F821-4E95-B2FE-963791F11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8"/>
          <a:stretch/>
        </p:blipFill>
        <p:spPr>
          <a:xfrm>
            <a:off x="9597139" y="368300"/>
            <a:ext cx="1899333" cy="61213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08EDBB1-D283-422A-8EE7-6BFCC3F759C0}"/>
              </a:ext>
            </a:extLst>
          </p:cNvPr>
          <p:cNvSpPr txBox="1"/>
          <p:nvPr/>
        </p:nvSpPr>
        <p:spPr>
          <a:xfrm>
            <a:off x="3895969" y="3885968"/>
            <a:ext cx="4790349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빠른 수행 속도에 중점을 두고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있다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.</a:t>
            </a:r>
            <a:endParaRPr 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n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BD349E-92F0-42E3-8E35-41D4F116BED8}"/>
              </a:ext>
            </a:extLst>
          </p:cNvPr>
          <p:cNvSpPr/>
          <p:nvPr/>
        </p:nvSpPr>
        <p:spPr>
          <a:xfrm>
            <a:off x="662099" y="1989138"/>
            <a:ext cx="2494507" cy="4121284"/>
          </a:xfrm>
          <a:prstGeom prst="rect">
            <a:avLst/>
          </a:prstGeom>
          <a:noFill/>
          <a:ln w="6350">
            <a:solidFill>
              <a:srgbClr val="E6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E3735F-EAA0-409B-B2FB-9C5053F492EE}"/>
              </a:ext>
            </a:extLst>
          </p:cNvPr>
          <p:cNvSpPr txBox="1"/>
          <p:nvPr/>
        </p:nvSpPr>
        <p:spPr>
          <a:xfrm>
            <a:off x="1356498" y="1758305"/>
            <a:ext cx="110570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SVN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56D769-EB41-46AC-9CA0-840CEE31F049}"/>
              </a:ext>
            </a:extLst>
          </p:cNvPr>
          <p:cNvSpPr txBox="1"/>
          <p:nvPr/>
        </p:nvSpPr>
        <p:spPr>
          <a:xfrm>
            <a:off x="885124" y="2236200"/>
            <a:ext cx="2048456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Sub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Version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2653E4-2D40-4BED-9821-B40C624D2F22}"/>
              </a:ext>
            </a:extLst>
          </p:cNvPr>
          <p:cNvSpPr txBox="1"/>
          <p:nvPr/>
        </p:nvSpPr>
        <p:spPr>
          <a:xfrm>
            <a:off x="751503" y="3173450"/>
            <a:ext cx="23156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하나의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서버에서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소스를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쉽고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유용하게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관리할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수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있게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도와주는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툴</a:t>
            </a:r>
            <a:endParaRPr lang="en-US" alt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CB9AEC-6E7E-4B5C-A744-D2DBE6676EF8}"/>
              </a:ext>
            </a:extLst>
          </p:cNvPr>
          <p:cNvSpPr txBox="1"/>
          <p:nvPr/>
        </p:nvSpPr>
        <p:spPr>
          <a:xfrm>
            <a:off x="885124" y="2521100"/>
            <a:ext cx="2048456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현상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lt"/>
              </a:rPr>
              <a:t>소스 관리 툴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27445E-CAF1-4F78-A8AF-F1FB10AFDC01}"/>
              </a:ext>
            </a:extLst>
          </p:cNvPr>
          <p:cNvSpPr txBox="1"/>
          <p:nvPr/>
        </p:nvSpPr>
        <p:spPr>
          <a:xfrm>
            <a:off x="641214" y="4096273"/>
            <a:ext cx="2536276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자신의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 Local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에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 </a:t>
            </a:r>
          </a:p>
          <a:p>
            <a:pPr algn="ctr"/>
            <a:r>
              <a:rPr lang="en-US" altLang="ko-KR" sz="12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디렉토리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의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소스를</a:t>
            </a:r>
            <a:r>
              <a:rPr 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다운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받는다.</a:t>
            </a:r>
            <a:endParaRPr lang="ko-KR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n-lt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수정</a:t>
            </a:r>
            <a:r>
              <a:rPr 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및 </a:t>
            </a:r>
            <a:r>
              <a:rPr lang="en-US" sz="120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추가</a:t>
            </a:r>
            <a:r>
              <a:rPr 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후 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다시</a:t>
            </a:r>
            <a:r>
              <a:rPr lang="en-US" altLang="ko-KR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lt"/>
              </a:rPr>
              <a:t>업로드한다.</a:t>
            </a:r>
            <a:endParaRPr lang="ko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B62CF1-E6D5-4E1E-A817-864B4D37E03B}"/>
              </a:ext>
            </a:extLst>
          </p:cNvPr>
          <p:cNvSpPr txBox="1"/>
          <p:nvPr/>
        </p:nvSpPr>
        <p:spPr>
          <a:xfrm>
            <a:off x="641214" y="5068826"/>
            <a:ext cx="2536276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변경사항이 모두 기록된다.</a:t>
            </a: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소스가 꼬이면 기록을 통해 쉽게 돌아갈 수 있다.</a:t>
            </a:r>
          </a:p>
          <a:p>
            <a:pPr algn="ctr"/>
            <a:endParaRPr lang="ko-KR" altLang="en-US" sz="12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20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96B499-00E7-441A-B4E1-57C969EBF778}"/>
              </a:ext>
            </a:extLst>
          </p:cNvPr>
          <p:cNvSpPr txBox="1"/>
          <p:nvPr/>
        </p:nvSpPr>
        <p:spPr>
          <a:xfrm>
            <a:off x="381203" y="378028"/>
            <a:ext cx="2315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E69A9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1 Search</a:t>
            </a:r>
            <a:endParaRPr lang="ko-KR" altLang="en-US" sz="4000">
              <a:solidFill>
                <a:srgbClr val="E69A9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8D163-46AA-EC4C-8390-D7F467833EB2}"/>
              </a:ext>
            </a:extLst>
          </p:cNvPr>
          <p:cNvSpPr txBox="1"/>
          <p:nvPr/>
        </p:nvSpPr>
        <p:spPr>
          <a:xfrm>
            <a:off x="2876779" y="590847"/>
            <a:ext cx="127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도구</a:t>
            </a:r>
            <a:endParaRPr kumimoji="1" lang="ko-Kore-KR" altLang="en-US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744BF-A9E5-48A5-A5B0-214B2D88219E}"/>
              </a:ext>
            </a:extLst>
          </p:cNvPr>
          <p:cNvSpPr txBox="1"/>
          <p:nvPr/>
        </p:nvSpPr>
        <p:spPr>
          <a:xfrm>
            <a:off x="2450646" y="-548795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자료조사</a:t>
            </a:r>
            <a:r>
              <a:rPr kumimoji="1" lang="en-US" altLang="ko-KR"/>
              <a:t>+</a:t>
            </a:r>
            <a:r>
              <a:rPr kumimoji="1" lang="ko-KR" altLang="en-US"/>
              <a:t> 종류별 선택과 그 이유</a:t>
            </a:r>
            <a:endParaRPr kumimoji="1" lang="ko-Kore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9FA157-671A-4147-9F2E-C0734A03A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7"/>
          <a:stretch/>
        </p:blipFill>
        <p:spPr bwMode="auto">
          <a:xfrm>
            <a:off x="2203090" y="2891985"/>
            <a:ext cx="7785819" cy="357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ple hello world application in Java using Eclipse | by Yiğitcan Nalcı |  How to start developing Java applications on Windows? | Medium">
            <a:extLst>
              <a:ext uri="{FF2B5EF4-FFF2-40B4-BE49-F238E27FC236}">
                <a16:creationId xmlns:a16="http://schemas.microsoft.com/office/drawing/2014/main" id="{268CC257-94FA-4443-A500-441610F0F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32" y="1065740"/>
            <a:ext cx="3096964" cy="148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lliJ IDEA: JetBrains가 만든 전문 개발자용 Java IDE">
            <a:extLst>
              <a:ext uri="{FF2B5EF4-FFF2-40B4-BE49-F238E27FC236}">
                <a16:creationId xmlns:a16="http://schemas.microsoft.com/office/drawing/2014/main" id="{3C8DEFE2-09D5-484C-9F87-247D219A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34" y="1146335"/>
            <a:ext cx="1323656" cy="132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FEC558-2D3E-4C4E-8642-C4E16E4F556F}"/>
              </a:ext>
            </a:extLst>
          </p:cNvPr>
          <p:cNvSpPr/>
          <p:nvPr/>
        </p:nvSpPr>
        <p:spPr>
          <a:xfrm>
            <a:off x="3268364" y="1385352"/>
            <a:ext cx="3205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비교적</a:t>
            </a:r>
            <a:r>
              <a:rPr kumimoji="1"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많은 기능 지원</a:t>
            </a:r>
            <a:endParaRPr kumimoji="1"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BEC8F-51AD-4109-A1EC-4A8500AB7E6A}"/>
              </a:ext>
            </a:extLst>
          </p:cNvPr>
          <p:cNvSpPr txBox="1"/>
          <p:nvPr/>
        </p:nvSpPr>
        <p:spPr>
          <a:xfrm>
            <a:off x="3268365" y="1697286"/>
            <a:ext cx="2885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PMD</a:t>
            </a:r>
            <a:r>
              <a:rPr kumimoji="1"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1"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Plugin</a:t>
            </a:r>
            <a:r>
              <a:rPr kumimoji="1"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사용가능</a:t>
            </a:r>
            <a:endParaRPr kumimoji="1" lang="en-US" altLang="ko-KR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EC47B-DAE2-4522-BCED-DB94A6DAB328}"/>
              </a:ext>
            </a:extLst>
          </p:cNvPr>
          <p:cNvSpPr txBox="1"/>
          <p:nvPr/>
        </p:nvSpPr>
        <p:spPr>
          <a:xfrm>
            <a:off x="3268364" y="2001341"/>
            <a:ext cx="3989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</a:t>
            </a:r>
            <a:r>
              <a:rPr kumimoji="1"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1"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eclipse</a:t>
            </a:r>
            <a:r>
              <a:rPr kumimoji="1"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전용 프레임워크도 지원</a:t>
            </a:r>
            <a:endParaRPr kumimoji="1" lang="ko-Kore-KR" altLang="en-US" sz="160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9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9A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9A9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3526</Words>
  <Application>Microsoft Office PowerPoint</Application>
  <PresentationFormat>와이드스크린</PresentationFormat>
  <Paragraphs>631</Paragraphs>
  <Slides>36</Slides>
  <Notes>20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나눔스퀘어</vt:lpstr>
      <vt:lpstr>-apple-system</vt:lpstr>
      <vt:lpstr>Arial</vt:lpstr>
      <vt:lpstr>나눔스퀘어 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kimkin0668@gmail.com</dc:creator>
  <cp:lastModifiedBy>kim hyewon</cp:lastModifiedBy>
  <cp:revision>9</cp:revision>
  <dcterms:created xsi:type="dcterms:W3CDTF">2020-11-26T07:05:24Z</dcterms:created>
  <dcterms:modified xsi:type="dcterms:W3CDTF">2020-12-18T06:17:59Z</dcterms:modified>
</cp:coreProperties>
</file>